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60" r:id="rId7"/>
    <p:sldId id="267" r:id="rId8"/>
    <p:sldId id="261" r:id="rId9"/>
    <p:sldId id="262" r:id="rId10"/>
    <p:sldId id="268" r:id="rId11"/>
    <p:sldId id="269" r:id="rId12"/>
    <p:sldId id="271" r:id="rId13"/>
    <p:sldId id="291" r:id="rId14"/>
    <p:sldId id="287" r:id="rId15"/>
  </p:sldIdLst>
  <p:sldSz cx="18288000" cy="10287000"/>
  <p:notesSz cx="6858000" cy="9144000"/>
  <p:embeddedFontLst>
    <p:embeddedFont>
      <p:font typeface="Prompt Light Bold" panose="00000500000000000000"/>
      <p:regular r:id="rId19"/>
    </p:embeddedFont>
    <p:embeddedFont>
      <p:font typeface="Prompt Light" panose="00000400000000000000"/>
      <p:regular r:id="rId20"/>
      <p:italic r:id="rId21"/>
    </p:embeddedFont>
    <p:embeddedFont>
      <p:font typeface="Arial Rounded MT Bold" panose="020F0704030504030204" charset="0"/>
      <p:regular r:id="rId22"/>
    </p:embeddedFont>
    <p:embeddedFont>
      <p:font typeface="Be Vietnam" panose="00000500000000000000"/>
      <p:regular r:id="rId23"/>
    </p:embeddedFont>
    <p:embeddedFont>
      <p:font typeface="Prompt Medium" panose="00000600000000000000"/>
      <p:regular r:id="rId24"/>
      <p:italic r:id="rId25"/>
    </p:embeddedFont>
    <p:embeddedFont>
      <p:font typeface="Public Sans Bold"/>
      <p:bold r:id="rId26"/>
    </p:embeddedFont>
    <p:embeddedFont>
      <p:font typeface="Public Sans"/>
      <p:regular r:id="rId27"/>
    </p:embeddedFont>
    <p:embeddedFont>
      <p:font typeface="Calibri" panose="020F050202020403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835" y="67"/>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13.fntdata"/><Relationship Id="rId30" Type="http://schemas.openxmlformats.org/officeDocument/2006/relationships/font" Target="fonts/font12.fntdata"/><Relationship Id="rId3" Type="http://schemas.openxmlformats.org/officeDocument/2006/relationships/slide" Target="slides/slide1.xml"/><Relationship Id="rId29" Type="http://schemas.openxmlformats.org/officeDocument/2006/relationships/font" Target="fonts/font11.fntdata"/><Relationship Id="rId28" Type="http://schemas.openxmlformats.org/officeDocument/2006/relationships/font" Target="fonts/font10.fntdata"/><Relationship Id="rId27" Type="http://schemas.openxmlformats.org/officeDocument/2006/relationships/font" Target="fonts/font9.fntdata"/><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GIF"/><Relationship Id="rId3" Type="http://schemas.openxmlformats.org/officeDocument/2006/relationships/image" Target="../media/image19.GIF"/><Relationship Id="rId2" Type="http://schemas.openxmlformats.org/officeDocument/2006/relationships/image" Target="../media/image25.GIF"/><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svg"/><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GIF"/><Relationship Id="rId7" Type="http://schemas.openxmlformats.org/officeDocument/2006/relationships/image" Target="../media/image6.GIF"/><Relationship Id="rId6" Type="http://schemas.openxmlformats.org/officeDocument/2006/relationships/image" Target="../media/image5.GIF"/><Relationship Id="rId5" Type="http://schemas.openxmlformats.org/officeDocument/2006/relationships/image" Target="../media/image2.svg"/><Relationship Id="rId4" Type="http://schemas.openxmlformats.org/officeDocument/2006/relationships/image" Target="../media/image4.png"/><Relationship Id="rId3" Type="http://schemas.openxmlformats.org/officeDocument/2006/relationships/image" Target="../media/image1.sv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11.png"/><Relationship Id="rId7" Type="http://schemas.openxmlformats.org/officeDocument/2006/relationships/image" Target="../media/image5.svg"/><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9.png"/><Relationship Id="rId3" Type="http://schemas.openxmlformats.org/officeDocument/2006/relationships/image" Target="../media/image3.svg"/><Relationship Id="rId2" Type="http://schemas.openxmlformats.org/officeDocument/2006/relationships/image" Target="../media/image8.png"/><Relationship Id="rId15" Type="http://schemas.openxmlformats.org/officeDocument/2006/relationships/slideLayout" Target="../slideLayouts/slideLayout7.xml"/><Relationship Id="rId14" Type="http://schemas.openxmlformats.org/officeDocument/2006/relationships/image" Target="../media/image15.png"/><Relationship Id="rId13" Type="http://schemas.openxmlformats.org/officeDocument/2006/relationships/image" Target="../media/image7.svg"/><Relationship Id="rId12" Type="http://schemas.openxmlformats.org/officeDocument/2006/relationships/image" Target="../media/image14.png"/><Relationship Id="rId11" Type="http://schemas.openxmlformats.org/officeDocument/2006/relationships/image" Target="../media/image13.GIF"/><Relationship Id="rId10" Type="http://schemas.openxmlformats.org/officeDocument/2006/relationships/image" Target="../media/image12.GIF"/><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GIF"/><Relationship Id="rId3" Type="http://schemas.openxmlformats.org/officeDocument/2006/relationships/image" Target="../media/image8.svg"/><Relationship Id="rId2" Type="http://schemas.openxmlformats.org/officeDocument/2006/relationships/image" Target="../media/image16.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GIF"/><Relationship Id="rId7" Type="http://schemas.openxmlformats.org/officeDocument/2006/relationships/image" Target="../media/image9.svg"/><Relationship Id="rId6" Type="http://schemas.openxmlformats.org/officeDocument/2006/relationships/image" Target="../media/image23.png"/><Relationship Id="rId5" Type="http://schemas.openxmlformats.org/officeDocument/2006/relationships/image" Target="../media/image22.GIF"/><Relationship Id="rId4" Type="http://schemas.openxmlformats.org/officeDocument/2006/relationships/image" Target="../media/image21.GIF"/><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10.svg"/><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11.svg"/><Relationship Id="rId2" Type="http://schemas.openxmlformats.org/officeDocument/2006/relationships/image" Target="../media/image28.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152400" y="-114300"/>
            <a:ext cx="18288000" cy="10287000"/>
          </a:xfrm>
          <a:prstGeom prst="rect">
            <a:avLst/>
          </a:prstGeom>
        </p:spPr>
      </p:pic>
      <p:grpSp>
        <p:nvGrpSpPr>
          <p:cNvPr id="3" name="Group 3"/>
          <p:cNvGrpSpPr/>
          <p:nvPr/>
        </p:nvGrpSpPr>
        <p:grpSpPr>
          <a:xfrm>
            <a:off x="3898132" y="319056"/>
            <a:ext cx="11095433" cy="2170572"/>
            <a:chOff x="0" y="0"/>
            <a:chExt cx="8004575" cy="1565915"/>
          </a:xfrm>
        </p:grpSpPr>
        <p:sp>
          <p:nvSpPr>
            <p:cNvPr id="4" name="Freeform 4"/>
            <p:cNvSpPr/>
            <p:nvPr/>
          </p:nvSpPr>
          <p:spPr>
            <a:xfrm>
              <a:off x="80010" y="80010"/>
              <a:ext cx="7911865" cy="1473205"/>
            </a:xfrm>
            <a:custGeom>
              <a:avLst/>
              <a:gdLst/>
              <a:ahLst/>
              <a:cxnLst/>
              <a:rect l="l" t="t" r="r" b="b"/>
              <a:pathLst>
                <a:path w="7911865" h="1473205">
                  <a:moveTo>
                    <a:pt x="0" y="1418595"/>
                  </a:moveTo>
                  <a:lnTo>
                    <a:pt x="0" y="1473205"/>
                  </a:lnTo>
                  <a:lnTo>
                    <a:pt x="7911865" y="1473205"/>
                  </a:lnTo>
                  <a:lnTo>
                    <a:pt x="7911865" y="0"/>
                  </a:lnTo>
                  <a:lnTo>
                    <a:pt x="7857255" y="0"/>
                  </a:lnTo>
                  <a:lnTo>
                    <a:pt x="7857255" y="1418595"/>
                  </a:lnTo>
                  <a:close/>
                </a:path>
              </a:pathLst>
            </a:custGeom>
            <a:solidFill>
              <a:srgbClr val="C3F8E7"/>
            </a:solidFill>
          </p:spPr>
        </p:sp>
        <p:sp>
          <p:nvSpPr>
            <p:cNvPr id="5" name="Freeform 5"/>
            <p:cNvSpPr/>
            <p:nvPr/>
          </p:nvSpPr>
          <p:spPr>
            <a:xfrm>
              <a:off x="67310" y="67310"/>
              <a:ext cx="7937265" cy="1498605"/>
            </a:xfrm>
            <a:custGeom>
              <a:avLst/>
              <a:gdLst/>
              <a:ahLst/>
              <a:cxnLst/>
              <a:rect l="l" t="t" r="r" b="b"/>
              <a:pathLst>
                <a:path w="7937265" h="1498605">
                  <a:moveTo>
                    <a:pt x="7869955" y="0"/>
                  </a:moveTo>
                  <a:lnTo>
                    <a:pt x="7869955" y="12700"/>
                  </a:lnTo>
                  <a:lnTo>
                    <a:pt x="7924565" y="12700"/>
                  </a:lnTo>
                  <a:lnTo>
                    <a:pt x="7924565" y="1485905"/>
                  </a:lnTo>
                  <a:lnTo>
                    <a:pt x="12700" y="1485905"/>
                  </a:lnTo>
                  <a:lnTo>
                    <a:pt x="12700" y="1431295"/>
                  </a:lnTo>
                  <a:lnTo>
                    <a:pt x="0" y="1431295"/>
                  </a:lnTo>
                  <a:lnTo>
                    <a:pt x="0" y="1498605"/>
                  </a:lnTo>
                  <a:lnTo>
                    <a:pt x="7937265" y="1498605"/>
                  </a:lnTo>
                  <a:lnTo>
                    <a:pt x="7937265" y="0"/>
                  </a:lnTo>
                  <a:close/>
                </a:path>
              </a:pathLst>
            </a:custGeom>
            <a:solidFill>
              <a:srgbClr val="000000"/>
            </a:solidFill>
          </p:spPr>
        </p:sp>
        <p:sp>
          <p:nvSpPr>
            <p:cNvPr id="6" name="Freeform 6"/>
            <p:cNvSpPr/>
            <p:nvPr/>
          </p:nvSpPr>
          <p:spPr>
            <a:xfrm>
              <a:off x="12700" y="12700"/>
              <a:ext cx="7911865" cy="1473205"/>
            </a:xfrm>
            <a:custGeom>
              <a:avLst/>
              <a:gdLst/>
              <a:ahLst/>
              <a:cxnLst/>
              <a:rect l="l" t="t" r="r" b="b"/>
              <a:pathLst>
                <a:path w="7911865" h="1473205">
                  <a:moveTo>
                    <a:pt x="0" y="0"/>
                  </a:moveTo>
                  <a:lnTo>
                    <a:pt x="7911865" y="0"/>
                  </a:lnTo>
                  <a:lnTo>
                    <a:pt x="7911865" y="1473205"/>
                  </a:lnTo>
                  <a:lnTo>
                    <a:pt x="0" y="1473205"/>
                  </a:lnTo>
                  <a:close/>
                </a:path>
              </a:pathLst>
            </a:custGeom>
            <a:solidFill>
              <a:srgbClr val="FFFFFF"/>
            </a:solidFill>
          </p:spPr>
        </p:sp>
        <p:sp>
          <p:nvSpPr>
            <p:cNvPr id="7" name="Freeform 7"/>
            <p:cNvSpPr/>
            <p:nvPr/>
          </p:nvSpPr>
          <p:spPr>
            <a:xfrm>
              <a:off x="0" y="0"/>
              <a:ext cx="7937265" cy="1498605"/>
            </a:xfrm>
            <a:custGeom>
              <a:avLst/>
              <a:gdLst/>
              <a:ahLst/>
              <a:cxnLst/>
              <a:rect l="l" t="t" r="r" b="b"/>
              <a:pathLst>
                <a:path w="7937265" h="1498605">
                  <a:moveTo>
                    <a:pt x="80010" y="1498605"/>
                  </a:moveTo>
                  <a:lnTo>
                    <a:pt x="7937265" y="1498605"/>
                  </a:lnTo>
                  <a:lnTo>
                    <a:pt x="7937265" y="80010"/>
                  </a:lnTo>
                  <a:lnTo>
                    <a:pt x="7937265" y="67310"/>
                  </a:lnTo>
                  <a:lnTo>
                    <a:pt x="7937265" y="0"/>
                  </a:lnTo>
                  <a:lnTo>
                    <a:pt x="0" y="0"/>
                  </a:lnTo>
                  <a:lnTo>
                    <a:pt x="0" y="1498605"/>
                  </a:lnTo>
                  <a:lnTo>
                    <a:pt x="67310" y="1498605"/>
                  </a:lnTo>
                  <a:lnTo>
                    <a:pt x="80010" y="1498605"/>
                  </a:lnTo>
                  <a:close/>
                  <a:moveTo>
                    <a:pt x="12700" y="12700"/>
                  </a:moveTo>
                  <a:lnTo>
                    <a:pt x="7924565" y="12700"/>
                  </a:lnTo>
                  <a:lnTo>
                    <a:pt x="7924565" y="1485905"/>
                  </a:lnTo>
                  <a:lnTo>
                    <a:pt x="12700" y="1485905"/>
                  </a:lnTo>
                  <a:lnTo>
                    <a:pt x="12700" y="12700"/>
                  </a:lnTo>
                  <a:close/>
                </a:path>
              </a:pathLst>
            </a:custGeom>
            <a:solidFill>
              <a:srgbClr val="000000"/>
            </a:solidFill>
          </p:spPr>
        </p:sp>
      </p:grpSp>
      <p:grpSp>
        <p:nvGrpSpPr>
          <p:cNvPr id="8" name="Group 8"/>
          <p:cNvGrpSpPr/>
          <p:nvPr/>
        </p:nvGrpSpPr>
        <p:grpSpPr>
          <a:xfrm>
            <a:off x="1196458" y="2735720"/>
            <a:ext cx="16075542" cy="814102"/>
            <a:chOff x="0" y="0"/>
            <a:chExt cx="9229529" cy="467405"/>
          </a:xfrm>
        </p:grpSpPr>
        <p:sp>
          <p:nvSpPr>
            <p:cNvPr id="9" name="Freeform 9"/>
            <p:cNvSpPr/>
            <p:nvPr/>
          </p:nvSpPr>
          <p:spPr>
            <a:xfrm>
              <a:off x="80010" y="80010"/>
              <a:ext cx="9136819" cy="374694"/>
            </a:xfrm>
            <a:custGeom>
              <a:avLst/>
              <a:gdLst/>
              <a:ahLst/>
              <a:cxnLst/>
              <a:rect l="l" t="t" r="r" b="b"/>
              <a:pathLst>
                <a:path w="9136819" h="374694">
                  <a:moveTo>
                    <a:pt x="0" y="320085"/>
                  </a:moveTo>
                  <a:lnTo>
                    <a:pt x="0" y="374694"/>
                  </a:lnTo>
                  <a:lnTo>
                    <a:pt x="9136819" y="374694"/>
                  </a:lnTo>
                  <a:lnTo>
                    <a:pt x="9136819" y="0"/>
                  </a:lnTo>
                  <a:lnTo>
                    <a:pt x="9082208" y="0"/>
                  </a:lnTo>
                  <a:lnTo>
                    <a:pt x="9082208" y="320085"/>
                  </a:lnTo>
                  <a:close/>
                </a:path>
              </a:pathLst>
            </a:custGeom>
            <a:solidFill>
              <a:srgbClr val="FFFFFF"/>
            </a:solidFill>
          </p:spPr>
        </p:sp>
        <p:sp>
          <p:nvSpPr>
            <p:cNvPr id="10" name="Freeform 10"/>
            <p:cNvSpPr/>
            <p:nvPr/>
          </p:nvSpPr>
          <p:spPr>
            <a:xfrm>
              <a:off x="67310" y="67310"/>
              <a:ext cx="9162219" cy="400094"/>
            </a:xfrm>
            <a:custGeom>
              <a:avLst/>
              <a:gdLst/>
              <a:ahLst/>
              <a:cxnLst/>
              <a:rect l="l" t="t" r="r" b="b"/>
              <a:pathLst>
                <a:path w="9162219" h="400094">
                  <a:moveTo>
                    <a:pt x="9094908" y="0"/>
                  </a:moveTo>
                  <a:lnTo>
                    <a:pt x="9094908" y="12700"/>
                  </a:lnTo>
                  <a:lnTo>
                    <a:pt x="9149519" y="12700"/>
                  </a:lnTo>
                  <a:lnTo>
                    <a:pt x="9149519" y="387394"/>
                  </a:lnTo>
                  <a:lnTo>
                    <a:pt x="12700" y="387394"/>
                  </a:lnTo>
                  <a:lnTo>
                    <a:pt x="12700" y="332785"/>
                  </a:lnTo>
                  <a:lnTo>
                    <a:pt x="0" y="332785"/>
                  </a:lnTo>
                  <a:lnTo>
                    <a:pt x="0" y="400094"/>
                  </a:lnTo>
                  <a:lnTo>
                    <a:pt x="9162219" y="400094"/>
                  </a:lnTo>
                  <a:lnTo>
                    <a:pt x="9162219" y="0"/>
                  </a:lnTo>
                  <a:close/>
                </a:path>
              </a:pathLst>
            </a:custGeom>
            <a:solidFill>
              <a:srgbClr val="000000"/>
            </a:solidFill>
          </p:spPr>
        </p:sp>
        <p:sp>
          <p:nvSpPr>
            <p:cNvPr id="11" name="Freeform 11"/>
            <p:cNvSpPr/>
            <p:nvPr/>
          </p:nvSpPr>
          <p:spPr>
            <a:xfrm>
              <a:off x="12700" y="12700"/>
              <a:ext cx="9136818" cy="374695"/>
            </a:xfrm>
            <a:custGeom>
              <a:avLst/>
              <a:gdLst/>
              <a:ahLst/>
              <a:cxnLst/>
              <a:rect l="l" t="t" r="r" b="b"/>
              <a:pathLst>
                <a:path w="9136818" h="374695">
                  <a:moveTo>
                    <a:pt x="0" y="0"/>
                  </a:moveTo>
                  <a:lnTo>
                    <a:pt x="9136818" y="0"/>
                  </a:lnTo>
                  <a:lnTo>
                    <a:pt x="9136818" y="374695"/>
                  </a:lnTo>
                  <a:lnTo>
                    <a:pt x="0" y="374695"/>
                  </a:lnTo>
                  <a:close/>
                </a:path>
              </a:pathLst>
            </a:custGeom>
            <a:solidFill>
              <a:srgbClr val="E3E5FF"/>
            </a:solidFill>
          </p:spPr>
        </p:sp>
        <p:sp>
          <p:nvSpPr>
            <p:cNvPr id="12" name="Freeform 12"/>
            <p:cNvSpPr/>
            <p:nvPr/>
          </p:nvSpPr>
          <p:spPr>
            <a:xfrm>
              <a:off x="0" y="0"/>
              <a:ext cx="9162219" cy="400095"/>
            </a:xfrm>
            <a:custGeom>
              <a:avLst/>
              <a:gdLst/>
              <a:ahLst/>
              <a:cxnLst/>
              <a:rect l="l" t="t" r="r" b="b"/>
              <a:pathLst>
                <a:path w="9162219" h="400095">
                  <a:moveTo>
                    <a:pt x="80010" y="400095"/>
                  </a:moveTo>
                  <a:lnTo>
                    <a:pt x="9162219" y="400095"/>
                  </a:lnTo>
                  <a:lnTo>
                    <a:pt x="9162219" y="80010"/>
                  </a:lnTo>
                  <a:lnTo>
                    <a:pt x="9162219" y="67310"/>
                  </a:lnTo>
                  <a:lnTo>
                    <a:pt x="9162219" y="0"/>
                  </a:lnTo>
                  <a:lnTo>
                    <a:pt x="0" y="0"/>
                  </a:lnTo>
                  <a:lnTo>
                    <a:pt x="0" y="400095"/>
                  </a:lnTo>
                  <a:lnTo>
                    <a:pt x="67310" y="400095"/>
                  </a:lnTo>
                  <a:lnTo>
                    <a:pt x="80010" y="400095"/>
                  </a:lnTo>
                  <a:close/>
                  <a:moveTo>
                    <a:pt x="12700" y="12700"/>
                  </a:moveTo>
                  <a:lnTo>
                    <a:pt x="9149518" y="12700"/>
                  </a:lnTo>
                  <a:lnTo>
                    <a:pt x="9149518" y="387395"/>
                  </a:lnTo>
                  <a:lnTo>
                    <a:pt x="12700" y="387395"/>
                  </a:lnTo>
                  <a:lnTo>
                    <a:pt x="12700" y="12700"/>
                  </a:lnTo>
                  <a:close/>
                </a:path>
              </a:pathLst>
            </a:custGeom>
            <a:solidFill>
              <a:srgbClr val="000000"/>
            </a:solidFill>
          </p:spPr>
        </p:sp>
      </p:grpSp>
      <p:grpSp>
        <p:nvGrpSpPr>
          <p:cNvPr id="13" name="Group 13"/>
          <p:cNvGrpSpPr/>
          <p:nvPr/>
        </p:nvGrpSpPr>
        <p:grpSpPr>
          <a:xfrm>
            <a:off x="2070100" y="7765415"/>
            <a:ext cx="13789660" cy="1439545"/>
            <a:chOff x="0" y="0"/>
            <a:chExt cx="6291630" cy="433046"/>
          </a:xfrm>
        </p:grpSpPr>
        <p:sp>
          <p:nvSpPr>
            <p:cNvPr id="14" name="Freeform 14"/>
            <p:cNvSpPr/>
            <p:nvPr/>
          </p:nvSpPr>
          <p:spPr>
            <a:xfrm>
              <a:off x="80010" y="80010"/>
              <a:ext cx="6198920" cy="340336"/>
            </a:xfrm>
            <a:custGeom>
              <a:avLst/>
              <a:gdLst/>
              <a:ahLst/>
              <a:cxnLst/>
              <a:rect l="l" t="t" r="r" b="b"/>
              <a:pathLst>
                <a:path w="6198920" h="340336">
                  <a:moveTo>
                    <a:pt x="0" y="285726"/>
                  </a:moveTo>
                  <a:lnTo>
                    <a:pt x="0" y="340336"/>
                  </a:lnTo>
                  <a:lnTo>
                    <a:pt x="6198920" y="340336"/>
                  </a:lnTo>
                  <a:lnTo>
                    <a:pt x="6198920" y="0"/>
                  </a:lnTo>
                  <a:lnTo>
                    <a:pt x="6144310" y="0"/>
                  </a:lnTo>
                  <a:lnTo>
                    <a:pt x="6144310" y="285726"/>
                  </a:lnTo>
                  <a:close/>
                </a:path>
              </a:pathLst>
            </a:custGeom>
            <a:solidFill>
              <a:srgbClr val="FFFFFF"/>
            </a:solidFill>
          </p:spPr>
        </p:sp>
        <p:sp>
          <p:nvSpPr>
            <p:cNvPr id="15" name="Freeform 15"/>
            <p:cNvSpPr/>
            <p:nvPr/>
          </p:nvSpPr>
          <p:spPr>
            <a:xfrm>
              <a:off x="67310" y="67310"/>
              <a:ext cx="6224320" cy="365736"/>
            </a:xfrm>
            <a:custGeom>
              <a:avLst/>
              <a:gdLst/>
              <a:ahLst/>
              <a:cxnLst/>
              <a:rect l="l" t="t" r="r" b="b"/>
              <a:pathLst>
                <a:path w="6224320" h="365736">
                  <a:moveTo>
                    <a:pt x="6157010" y="0"/>
                  </a:moveTo>
                  <a:lnTo>
                    <a:pt x="6157010" y="12700"/>
                  </a:lnTo>
                  <a:lnTo>
                    <a:pt x="6211620" y="12700"/>
                  </a:lnTo>
                  <a:lnTo>
                    <a:pt x="6211620" y="353036"/>
                  </a:lnTo>
                  <a:lnTo>
                    <a:pt x="12700" y="353036"/>
                  </a:lnTo>
                  <a:lnTo>
                    <a:pt x="12700" y="298426"/>
                  </a:lnTo>
                  <a:lnTo>
                    <a:pt x="0" y="298426"/>
                  </a:lnTo>
                  <a:lnTo>
                    <a:pt x="0" y="365736"/>
                  </a:lnTo>
                  <a:lnTo>
                    <a:pt x="6224320" y="365736"/>
                  </a:lnTo>
                  <a:lnTo>
                    <a:pt x="6224320" y="0"/>
                  </a:lnTo>
                  <a:close/>
                </a:path>
              </a:pathLst>
            </a:custGeom>
            <a:solidFill>
              <a:srgbClr val="000000"/>
            </a:solidFill>
          </p:spPr>
        </p:sp>
        <p:sp>
          <p:nvSpPr>
            <p:cNvPr id="16" name="Freeform 16"/>
            <p:cNvSpPr/>
            <p:nvPr/>
          </p:nvSpPr>
          <p:spPr>
            <a:xfrm>
              <a:off x="12700" y="12700"/>
              <a:ext cx="6198920" cy="340336"/>
            </a:xfrm>
            <a:custGeom>
              <a:avLst/>
              <a:gdLst/>
              <a:ahLst/>
              <a:cxnLst/>
              <a:rect l="l" t="t" r="r" b="b"/>
              <a:pathLst>
                <a:path w="6198920" h="340336">
                  <a:moveTo>
                    <a:pt x="0" y="0"/>
                  </a:moveTo>
                  <a:lnTo>
                    <a:pt x="6198920" y="0"/>
                  </a:lnTo>
                  <a:lnTo>
                    <a:pt x="6198920" y="340336"/>
                  </a:lnTo>
                  <a:lnTo>
                    <a:pt x="0" y="340336"/>
                  </a:lnTo>
                  <a:close/>
                </a:path>
              </a:pathLst>
            </a:custGeom>
            <a:solidFill>
              <a:srgbClr val="C3F8E7"/>
            </a:solidFill>
          </p:spPr>
        </p:sp>
        <p:sp>
          <p:nvSpPr>
            <p:cNvPr id="17" name="Freeform 17"/>
            <p:cNvSpPr/>
            <p:nvPr/>
          </p:nvSpPr>
          <p:spPr>
            <a:xfrm>
              <a:off x="0" y="0"/>
              <a:ext cx="6224320" cy="365736"/>
            </a:xfrm>
            <a:custGeom>
              <a:avLst/>
              <a:gdLst/>
              <a:ahLst/>
              <a:cxnLst/>
              <a:rect l="l" t="t" r="r" b="b"/>
              <a:pathLst>
                <a:path w="6224320" h="365736">
                  <a:moveTo>
                    <a:pt x="80010" y="365736"/>
                  </a:moveTo>
                  <a:lnTo>
                    <a:pt x="6224320" y="365736"/>
                  </a:lnTo>
                  <a:lnTo>
                    <a:pt x="6224320" y="80010"/>
                  </a:lnTo>
                  <a:lnTo>
                    <a:pt x="6224320" y="67310"/>
                  </a:lnTo>
                  <a:lnTo>
                    <a:pt x="6224320" y="0"/>
                  </a:lnTo>
                  <a:lnTo>
                    <a:pt x="0" y="0"/>
                  </a:lnTo>
                  <a:lnTo>
                    <a:pt x="0" y="365736"/>
                  </a:lnTo>
                  <a:lnTo>
                    <a:pt x="67310" y="365736"/>
                  </a:lnTo>
                  <a:lnTo>
                    <a:pt x="80010" y="365736"/>
                  </a:lnTo>
                  <a:close/>
                  <a:moveTo>
                    <a:pt x="12700" y="12700"/>
                  </a:moveTo>
                  <a:lnTo>
                    <a:pt x="6211620" y="12700"/>
                  </a:lnTo>
                  <a:lnTo>
                    <a:pt x="6211620" y="353036"/>
                  </a:lnTo>
                  <a:lnTo>
                    <a:pt x="12700" y="353036"/>
                  </a:lnTo>
                  <a:lnTo>
                    <a:pt x="12700" y="12700"/>
                  </a:lnTo>
                  <a:close/>
                </a:path>
              </a:pathLst>
            </a:custGeom>
            <a:solidFill>
              <a:srgbClr val="000000"/>
            </a:solidFill>
          </p:spPr>
        </p:sp>
      </p:grpSp>
      <p:grpSp>
        <p:nvGrpSpPr>
          <p:cNvPr id="28" name="Group 28"/>
          <p:cNvGrpSpPr/>
          <p:nvPr/>
        </p:nvGrpSpPr>
        <p:grpSpPr>
          <a:xfrm>
            <a:off x="1249964" y="4464401"/>
            <a:ext cx="3702485" cy="915332"/>
            <a:chOff x="-169224" y="0"/>
            <a:chExt cx="2144992" cy="530287"/>
          </a:xfrm>
        </p:grpSpPr>
        <p:sp>
          <p:nvSpPr>
            <p:cNvPr id="29" name="Freeform 29"/>
            <p:cNvSpPr/>
            <p:nvPr/>
          </p:nvSpPr>
          <p:spPr>
            <a:xfrm>
              <a:off x="80010" y="80010"/>
              <a:ext cx="1883058" cy="437577"/>
            </a:xfrm>
            <a:custGeom>
              <a:avLst/>
              <a:gdLst/>
              <a:ahLst/>
              <a:cxnLst/>
              <a:rect l="l" t="t" r="r" b="b"/>
              <a:pathLst>
                <a:path w="1883058" h="437577">
                  <a:moveTo>
                    <a:pt x="0" y="382967"/>
                  </a:moveTo>
                  <a:lnTo>
                    <a:pt x="0" y="437577"/>
                  </a:lnTo>
                  <a:lnTo>
                    <a:pt x="1883058" y="437577"/>
                  </a:lnTo>
                  <a:lnTo>
                    <a:pt x="1883058" y="0"/>
                  </a:lnTo>
                  <a:lnTo>
                    <a:pt x="1828448" y="0"/>
                  </a:lnTo>
                  <a:lnTo>
                    <a:pt x="1828448" y="382967"/>
                  </a:lnTo>
                  <a:close/>
                </a:path>
              </a:pathLst>
            </a:custGeom>
            <a:solidFill>
              <a:srgbClr val="FFFFFF"/>
            </a:solidFill>
          </p:spPr>
        </p:sp>
        <p:sp>
          <p:nvSpPr>
            <p:cNvPr id="30" name="Freeform 30"/>
            <p:cNvSpPr/>
            <p:nvPr/>
          </p:nvSpPr>
          <p:spPr>
            <a:xfrm>
              <a:off x="67310" y="67310"/>
              <a:ext cx="1908458" cy="462977"/>
            </a:xfrm>
            <a:custGeom>
              <a:avLst/>
              <a:gdLst/>
              <a:ahLst/>
              <a:cxnLst/>
              <a:rect l="l" t="t" r="r" b="b"/>
              <a:pathLst>
                <a:path w="1908458" h="462977">
                  <a:moveTo>
                    <a:pt x="1841148" y="0"/>
                  </a:moveTo>
                  <a:lnTo>
                    <a:pt x="1841148" y="12700"/>
                  </a:lnTo>
                  <a:lnTo>
                    <a:pt x="1895758" y="12700"/>
                  </a:lnTo>
                  <a:lnTo>
                    <a:pt x="1895758" y="450277"/>
                  </a:lnTo>
                  <a:lnTo>
                    <a:pt x="12700" y="450277"/>
                  </a:lnTo>
                  <a:lnTo>
                    <a:pt x="12700" y="395667"/>
                  </a:lnTo>
                  <a:lnTo>
                    <a:pt x="0" y="395667"/>
                  </a:lnTo>
                  <a:lnTo>
                    <a:pt x="0" y="462977"/>
                  </a:lnTo>
                  <a:lnTo>
                    <a:pt x="1908458" y="462977"/>
                  </a:lnTo>
                  <a:lnTo>
                    <a:pt x="1908458" y="0"/>
                  </a:lnTo>
                  <a:close/>
                </a:path>
              </a:pathLst>
            </a:custGeom>
            <a:solidFill>
              <a:srgbClr val="000000"/>
            </a:solidFill>
          </p:spPr>
        </p:sp>
        <p:sp>
          <p:nvSpPr>
            <p:cNvPr id="31" name="Freeform 31"/>
            <p:cNvSpPr/>
            <p:nvPr/>
          </p:nvSpPr>
          <p:spPr>
            <a:xfrm>
              <a:off x="-169224" y="12876"/>
              <a:ext cx="2065278" cy="437409"/>
            </a:xfrm>
            <a:custGeom>
              <a:avLst/>
              <a:gdLst/>
              <a:ahLst/>
              <a:cxnLst/>
              <a:rect l="l" t="t" r="r" b="b"/>
              <a:pathLst>
                <a:path w="1883058" h="437577">
                  <a:moveTo>
                    <a:pt x="0" y="0"/>
                  </a:moveTo>
                  <a:lnTo>
                    <a:pt x="1883058" y="0"/>
                  </a:lnTo>
                  <a:lnTo>
                    <a:pt x="1883058" y="437577"/>
                  </a:lnTo>
                  <a:lnTo>
                    <a:pt x="0" y="437577"/>
                  </a:lnTo>
                  <a:close/>
                </a:path>
              </a:pathLst>
            </a:custGeom>
            <a:solidFill>
              <a:srgbClr val="B6E3F9"/>
            </a:solidFill>
          </p:spPr>
          <p:txBody>
            <a:bodyPr/>
            <a:p>
              <a:pPr algn="ctr"/>
              <a:r>
                <a:rPr lang="en-US" sz="3500" b="1"/>
                <a:t>Nguyễn Thị Trang</a:t>
              </a:r>
              <a:endParaRPr lang="en-US" sz="3500" b="1"/>
            </a:p>
          </p:txBody>
        </p:sp>
        <p:sp>
          <p:nvSpPr>
            <p:cNvPr id="32" name="Freeform 32"/>
            <p:cNvSpPr/>
            <p:nvPr/>
          </p:nvSpPr>
          <p:spPr>
            <a:xfrm>
              <a:off x="-151198" y="0"/>
              <a:ext cx="2059760" cy="463161"/>
            </a:xfrm>
            <a:custGeom>
              <a:avLst/>
              <a:gdLst/>
              <a:ahLst/>
              <a:cxnLst/>
              <a:rect l="l" t="t" r="r" b="b"/>
              <a:pathLst>
                <a:path w="1908458" h="462977">
                  <a:moveTo>
                    <a:pt x="80010" y="462977"/>
                  </a:moveTo>
                  <a:lnTo>
                    <a:pt x="1908458" y="462977"/>
                  </a:lnTo>
                  <a:lnTo>
                    <a:pt x="1908458" y="80010"/>
                  </a:lnTo>
                  <a:lnTo>
                    <a:pt x="1908458" y="67310"/>
                  </a:lnTo>
                  <a:lnTo>
                    <a:pt x="1908458" y="0"/>
                  </a:lnTo>
                  <a:lnTo>
                    <a:pt x="0" y="0"/>
                  </a:lnTo>
                  <a:lnTo>
                    <a:pt x="0" y="462977"/>
                  </a:lnTo>
                  <a:lnTo>
                    <a:pt x="67310" y="462977"/>
                  </a:lnTo>
                  <a:lnTo>
                    <a:pt x="80010" y="462977"/>
                  </a:lnTo>
                  <a:close/>
                  <a:moveTo>
                    <a:pt x="12700" y="12700"/>
                  </a:moveTo>
                  <a:lnTo>
                    <a:pt x="1895758" y="12700"/>
                  </a:lnTo>
                  <a:lnTo>
                    <a:pt x="1895758" y="450277"/>
                  </a:lnTo>
                  <a:lnTo>
                    <a:pt x="12700" y="450277"/>
                  </a:lnTo>
                  <a:lnTo>
                    <a:pt x="12700" y="12700"/>
                  </a:lnTo>
                  <a:close/>
                </a:path>
              </a:pathLst>
            </a:custGeom>
            <a:solidFill>
              <a:srgbClr val="000000"/>
            </a:solidFill>
          </p:spPr>
        </p:sp>
      </p:grpSp>
      <p:sp>
        <p:nvSpPr>
          <p:cNvPr id="38" name="TextBox 38"/>
          <p:cNvSpPr txBox="1"/>
          <p:nvPr/>
        </p:nvSpPr>
        <p:spPr>
          <a:xfrm>
            <a:off x="4402620" y="804267"/>
            <a:ext cx="10086457" cy="1243965"/>
          </a:xfrm>
          <a:prstGeom prst="rect">
            <a:avLst/>
          </a:prstGeom>
        </p:spPr>
        <p:txBody>
          <a:bodyPr lIns="0" tIns="0" rIns="0" bIns="0" rtlCol="0" anchor="t">
            <a:spAutoFit/>
          </a:bodyPr>
          <a:lstStyle/>
          <a:p>
            <a:pPr algn="ctr">
              <a:lnSpc>
                <a:spcPts val="4850"/>
              </a:lnSpc>
            </a:pPr>
            <a:r>
              <a:rPr lang="en-US" sz="4045" spc="202">
                <a:solidFill>
                  <a:srgbClr val="000000"/>
                </a:solidFill>
                <a:latin typeface="Prompt Light Bold" panose="00000500000000000000"/>
              </a:rPr>
              <a:t>Chào mừng cô giáo và các bạn đến với bài thuyết trình của nhóm 13</a:t>
            </a:r>
            <a:endParaRPr lang="en-US" sz="4045" spc="202">
              <a:solidFill>
                <a:srgbClr val="000000"/>
              </a:solidFill>
              <a:latin typeface="Prompt Light Bold" panose="00000500000000000000"/>
            </a:endParaRPr>
          </a:p>
        </p:txBody>
      </p:sp>
      <p:sp>
        <p:nvSpPr>
          <p:cNvPr id="39" name="TextBox 39"/>
          <p:cNvSpPr txBox="1"/>
          <p:nvPr/>
        </p:nvSpPr>
        <p:spPr>
          <a:xfrm>
            <a:off x="6196864" y="2735720"/>
            <a:ext cx="7025902" cy="608846"/>
          </a:xfrm>
          <a:prstGeom prst="rect">
            <a:avLst/>
          </a:prstGeom>
        </p:spPr>
        <p:txBody>
          <a:bodyPr lIns="0" tIns="0" rIns="0" bIns="0" rtlCol="0" anchor="t">
            <a:spAutoFit/>
          </a:bodyPr>
          <a:lstStyle/>
          <a:p>
            <a:pPr>
              <a:lnSpc>
                <a:spcPts val="4795"/>
              </a:lnSpc>
            </a:pPr>
            <a:r>
              <a:rPr lang="en-US" sz="3995" spc="199">
                <a:solidFill>
                  <a:srgbClr val="000000"/>
                </a:solidFill>
                <a:latin typeface="Prompt Light" panose="00000400000000000000"/>
              </a:rPr>
              <a:t>Danh sách thành viên</a:t>
            </a:r>
            <a:endParaRPr lang="en-US" sz="3995" spc="199">
              <a:solidFill>
                <a:srgbClr val="000000"/>
              </a:solidFill>
              <a:latin typeface="Prompt Light" panose="00000400000000000000"/>
            </a:endParaRPr>
          </a:p>
        </p:txBody>
      </p:sp>
      <p:sp>
        <p:nvSpPr>
          <p:cNvPr id="40" name="TextBox 40"/>
          <p:cNvSpPr txBox="1"/>
          <p:nvPr/>
        </p:nvSpPr>
        <p:spPr>
          <a:xfrm>
            <a:off x="2908300" y="7982585"/>
            <a:ext cx="12601575" cy="780415"/>
          </a:xfrm>
          <a:prstGeom prst="rect">
            <a:avLst/>
          </a:prstGeom>
        </p:spPr>
        <p:txBody>
          <a:bodyPr wrap="square" lIns="0" tIns="0" rIns="0" bIns="0" rtlCol="0" anchor="t">
            <a:spAutoFit/>
          </a:bodyPr>
          <a:lstStyle/>
          <a:p>
            <a:pPr>
              <a:lnSpc>
                <a:spcPts val="6090"/>
              </a:lnSpc>
            </a:pPr>
            <a:r>
              <a:rPr lang="en-US" sz="5500" spc="253">
                <a:solidFill>
                  <a:srgbClr val="000000"/>
                </a:solidFill>
                <a:latin typeface="Prompt Light Bold" panose="00000500000000000000"/>
              </a:rPr>
              <a:t>GVHD: Ths. Nguyễn Thị Mỹ Bình</a:t>
            </a:r>
            <a:endParaRPr lang="en-US" sz="5500" spc="253">
              <a:solidFill>
                <a:srgbClr val="000000"/>
              </a:solidFill>
              <a:latin typeface="Prompt Light Bold" panose="00000500000000000000"/>
            </a:endParaRPr>
          </a:p>
        </p:txBody>
      </p:sp>
      <p:grpSp>
        <p:nvGrpSpPr>
          <p:cNvPr id="68" name="Group 18"/>
          <p:cNvGrpSpPr/>
          <p:nvPr/>
        </p:nvGrpSpPr>
        <p:grpSpPr>
          <a:xfrm>
            <a:off x="1280795" y="6179185"/>
            <a:ext cx="3721100" cy="1014730"/>
            <a:chOff x="0" y="0"/>
            <a:chExt cx="1975768" cy="599992"/>
          </a:xfrm>
        </p:grpSpPr>
        <p:sp>
          <p:nvSpPr>
            <p:cNvPr id="69" name="Freeform 19"/>
            <p:cNvSpPr/>
            <p:nvPr/>
          </p:nvSpPr>
          <p:spPr>
            <a:xfrm>
              <a:off x="80010" y="80010"/>
              <a:ext cx="1883058" cy="507282"/>
            </a:xfrm>
            <a:custGeom>
              <a:avLst/>
              <a:gdLst/>
              <a:ahLst/>
              <a:cxnLst/>
              <a:rect l="l" t="t" r="r" b="b"/>
              <a:pathLst>
                <a:path w="1883058" h="507282">
                  <a:moveTo>
                    <a:pt x="0" y="452672"/>
                  </a:moveTo>
                  <a:lnTo>
                    <a:pt x="0" y="507282"/>
                  </a:lnTo>
                  <a:lnTo>
                    <a:pt x="1883058" y="507282"/>
                  </a:lnTo>
                  <a:lnTo>
                    <a:pt x="1883058" y="0"/>
                  </a:lnTo>
                  <a:lnTo>
                    <a:pt x="1828448" y="0"/>
                  </a:lnTo>
                  <a:lnTo>
                    <a:pt x="1828448" y="452672"/>
                  </a:lnTo>
                  <a:close/>
                </a:path>
              </a:pathLst>
            </a:custGeom>
            <a:solidFill>
              <a:srgbClr val="FFFFFF"/>
            </a:solidFill>
          </p:spPr>
        </p:sp>
        <p:sp>
          <p:nvSpPr>
            <p:cNvPr id="70" name="Freeform 20"/>
            <p:cNvSpPr/>
            <p:nvPr/>
          </p:nvSpPr>
          <p:spPr>
            <a:xfrm>
              <a:off x="67310" y="67310"/>
              <a:ext cx="1908458" cy="532682"/>
            </a:xfrm>
            <a:custGeom>
              <a:avLst/>
              <a:gdLst/>
              <a:ahLst/>
              <a:cxnLst/>
              <a:rect l="l" t="t" r="r" b="b"/>
              <a:pathLst>
                <a:path w="1908458" h="532682">
                  <a:moveTo>
                    <a:pt x="1841148" y="0"/>
                  </a:moveTo>
                  <a:lnTo>
                    <a:pt x="1841148" y="12700"/>
                  </a:lnTo>
                  <a:lnTo>
                    <a:pt x="1895758" y="12700"/>
                  </a:lnTo>
                  <a:lnTo>
                    <a:pt x="1895758" y="519982"/>
                  </a:lnTo>
                  <a:lnTo>
                    <a:pt x="12700" y="519982"/>
                  </a:lnTo>
                  <a:lnTo>
                    <a:pt x="12700" y="465372"/>
                  </a:lnTo>
                  <a:lnTo>
                    <a:pt x="0" y="465372"/>
                  </a:lnTo>
                  <a:lnTo>
                    <a:pt x="0" y="532682"/>
                  </a:lnTo>
                  <a:lnTo>
                    <a:pt x="1908458" y="532682"/>
                  </a:lnTo>
                  <a:lnTo>
                    <a:pt x="1908458" y="0"/>
                  </a:lnTo>
                  <a:close/>
                </a:path>
              </a:pathLst>
            </a:custGeom>
            <a:solidFill>
              <a:srgbClr val="000000"/>
            </a:solidFill>
          </p:spPr>
        </p:sp>
        <p:sp>
          <p:nvSpPr>
            <p:cNvPr id="71" name="Freeform 21"/>
            <p:cNvSpPr/>
            <p:nvPr/>
          </p:nvSpPr>
          <p:spPr>
            <a:xfrm>
              <a:off x="74" y="12700"/>
              <a:ext cx="1883058" cy="507282"/>
            </a:xfrm>
            <a:custGeom>
              <a:avLst/>
              <a:gdLst/>
              <a:ahLst/>
              <a:cxnLst/>
              <a:rect l="l" t="t" r="r" b="b"/>
              <a:pathLst>
                <a:path w="1883058" h="507282">
                  <a:moveTo>
                    <a:pt x="0" y="0"/>
                  </a:moveTo>
                  <a:lnTo>
                    <a:pt x="1883058" y="0"/>
                  </a:lnTo>
                  <a:lnTo>
                    <a:pt x="1883058" y="507282"/>
                  </a:lnTo>
                  <a:lnTo>
                    <a:pt x="0" y="507282"/>
                  </a:lnTo>
                  <a:close/>
                </a:path>
              </a:pathLst>
            </a:custGeom>
            <a:solidFill>
              <a:srgbClr val="B6E3F9"/>
            </a:solidFill>
          </p:spPr>
          <p:txBody>
            <a:bodyPr/>
            <a:p>
              <a:pPr algn="ctr"/>
              <a:r>
                <a:rPr lang="en-US" sz="3500" b="1">
                  <a:sym typeface="+mn-ea"/>
                </a:rPr>
                <a:t>Đàm Thị Thủy</a:t>
              </a:r>
              <a:endParaRPr lang="en-US" sz="3500" b="1"/>
            </a:p>
            <a:p>
              <a:pPr algn="ctr"/>
              <a:endParaRPr lang="en-US" sz="3500" b="1"/>
            </a:p>
          </p:txBody>
        </p:sp>
        <p:sp>
          <p:nvSpPr>
            <p:cNvPr id="72" name="Freeform 22"/>
            <p:cNvSpPr/>
            <p:nvPr/>
          </p:nvSpPr>
          <p:spPr>
            <a:xfrm>
              <a:off x="0" y="0"/>
              <a:ext cx="1908458" cy="532682"/>
            </a:xfrm>
            <a:custGeom>
              <a:avLst/>
              <a:gdLst/>
              <a:ahLst/>
              <a:cxnLst/>
              <a:rect l="l" t="t" r="r" b="b"/>
              <a:pathLst>
                <a:path w="1908458" h="532682">
                  <a:moveTo>
                    <a:pt x="80010" y="532682"/>
                  </a:moveTo>
                  <a:lnTo>
                    <a:pt x="1908458" y="532682"/>
                  </a:lnTo>
                  <a:lnTo>
                    <a:pt x="1908458" y="80010"/>
                  </a:lnTo>
                  <a:lnTo>
                    <a:pt x="1908458" y="67310"/>
                  </a:lnTo>
                  <a:lnTo>
                    <a:pt x="1908458" y="0"/>
                  </a:lnTo>
                  <a:lnTo>
                    <a:pt x="0" y="0"/>
                  </a:lnTo>
                  <a:lnTo>
                    <a:pt x="0" y="532682"/>
                  </a:lnTo>
                  <a:lnTo>
                    <a:pt x="67310" y="532682"/>
                  </a:lnTo>
                  <a:lnTo>
                    <a:pt x="80010" y="532682"/>
                  </a:lnTo>
                  <a:close/>
                  <a:moveTo>
                    <a:pt x="12700" y="12700"/>
                  </a:moveTo>
                  <a:lnTo>
                    <a:pt x="1895758" y="12700"/>
                  </a:lnTo>
                  <a:lnTo>
                    <a:pt x="1895758" y="519982"/>
                  </a:lnTo>
                  <a:lnTo>
                    <a:pt x="12700" y="519982"/>
                  </a:lnTo>
                  <a:lnTo>
                    <a:pt x="12700" y="12700"/>
                  </a:lnTo>
                  <a:close/>
                </a:path>
              </a:pathLst>
            </a:custGeom>
            <a:solidFill>
              <a:srgbClr val="000000"/>
            </a:solidFill>
          </p:spPr>
        </p:sp>
      </p:grpSp>
      <p:grpSp>
        <p:nvGrpSpPr>
          <p:cNvPr id="73" name="Group 18"/>
          <p:cNvGrpSpPr/>
          <p:nvPr/>
        </p:nvGrpSpPr>
        <p:grpSpPr>
          <a:xfrm>
            <a:off x="7433310" y="4437380"/>
            <a:ext cx="3477895" cy="1014730"/>
            <a:chOff x="0" y="0"/>
            <a:chExt cx="1975768" cy="599992"/>
          </a:xfrm>
        </p:grpSpPr>
        <p:sp>
          <p:nvSpPr>
            <p:cNvPr id="74" name="Freeform 19"/>
            <p:cNvSpPr/>
            <p:nvPr/>
          </p:nvSpPr>
          <p:spPr>
            <a:xfrm>
              <a:off x="80010" y="80010"/>
              <a:ext cx="1883058" cy="507282"/>
            </a:xfrm>
            <a:custGeom>
              <a:avLst/>
              <a:gdLst/>
              <a:ahLst/>
              <a:cxnLst/>
              <a:rect l="l" t="t" r="r" b="b"/>
              <a:pathLst>
                <a:path w="1883058" h="507282">
                  <a:moveTo>
                    <a:pt x="0" y="452672"/>
                  </a:moveTo>
                  <a:lnTo>
                    <a:pt x="0" y="507282"/>
                  </a:lnTo>
                  <a:lnTo>
                    <a:pt x="1883058" y="507282"/>
                  </a:lnTo>
                  <a:lnTo>
                    <a:pt x="1883058" y="0"/>
                  </a:lnTo>
                  <a:lnTo>
                    <a:pt x="1828448" y="0"/>
                  </a:lnTo>
                  <a:lnTo>
                    <a:pt x="1828448" y="452672"/>
                  </a:lnTo>
                  <a:close/>
                </a:path>
              </a:pathLst>
            </a:custGeom>
            <a:solidFill>
              <a:srgbClr val="FFFFFF"/>
            </a:solidFill>
          </p:spPr>
        </p:sp>
        <p:sp>
          <p:nvSpPr>
            <p:cNvPr id="75" name="Freeform 20"/>
            <p:cNvSpPr/>
            <p:nvPr/>
          </p:nvSpPr>
          <p:spPr>
            <a:xfrm>
              <a:off x="67310" y="67310"/>
              <a:ext cx="1908458" cy="532682"/>
            </a:xfrm>
            <a:custGeom>
              <a:avLst/>
              <a:gdLst/>
              <a:ahLst/>
              <a:cxnLst/>
              <a:rect l="l" t="t" r="r" b="b"/>
              <a:pathLst>
                <a:path w="1908458" h="532682">
                  <a:moveTo>
                    <a:pt x="1841148" y="0"/>
                  </a:moveTo>
                  <a:lnTo>
                    <a:pt x="1841148" y="12700"/>
                  </a:lnTo>
                  <a:lnTo>
                    <a:pt x="1895758" y="12700"/>
                  </a:lnTo>
                  <a:lnTo>
                    <a:pt x="1895758" y="519982"/>
                  </a:lnTo>
                  <a:lnTo>
                    <a:pt x="12700" y="519982"/>
                  </a:lnTo>
                  <a:lnTo>
                    <a:pt x="12700" y="465372"/>
                  </a:lnTo>
                  <a:lnTo>
                    <a:pt x="0" y="465372"/>
                  </a:lnTo>
                  <a:lnTo>
                    <a:pt x="0" y="532682"/>
                  </a:lnTo>
                  <a:lnTo>
                    <a:pt x="1908458" y="532682"/>
                  </a:lnTo>
                  <a:lnTo>
                    <a:pt x="1908458" y="0"/>
                  </a:lnTo>
                  <a:close/>
                </a:path>
              </a:pathLst>
            </a:custGeom>
            <a:solidFill>
              <a:srgbClr val="000000"/>
            </a:solidFill>
          </p:spPr>
        </p:sp>
        <p:sp>
          <p:nvSpPr>
            <p:cNvPr id="76" name="Freeform 21"/>
            <p:cNvSpPr/>
            <p:nvPr/>
          </p:nvSpPr>
          <p:spPr>
            <a:xfrm>
              <a:off x="0" y="12766"/>
              <a:ext cx="1927790" cy="507252"/>
            </a:xfrm>
            <a:custGeom>
              <a:avLst/>
              <a:gdLst/>
              <a:ahLst/>
              <a:cxnLst/>
              <a:rect l="l" t="t" r="r" b="b"/>
              <a:pathLst>
                <a:path w="1883058" h="507282">
                  <a:moveTo>
                    <a:pt x="0" y="0"/>
                  </a:moveTo>
                  <a:lnTo>
                    <a:pt x="1883058" y="0"/>
                  </a:lnTo>
                  <a:lnTo>
                    <a:pt x="1883058" y="507282"/>
                  </a:lnTo>
                  <a:lnTo>
                    <a:pt x="0" y="507282"/>
                  </a:lnTo>
                  <a:close/>
                </a:path>
              </a:pathLst>
            </a:custGeom>
            <a:solidFill>
              <a:srgbClr val="B6E3F9"/>
            </a:solidFill>
          </p:spPr>
          <p:txBody>
            <a:bodyPr/>
            <a:p>
              <a:pPr algn="ctr"/>
              <a:r>
                <a:rPr lang="en-US" sz="3500" b="1"/>
                <a:t>Nguyễn Văn Tuấn</a:t>
              </a:r>
              <a:endParaRPr lang="en-US" sz="3500" b="1"/>
            </a:p>
          </p:txBody>
        </p:sp>
        <p:sp>
          <p:nvSpPr>
            <p:cNvPr id="77" name="Freeform 22"/>
            <p:cNvSpPr/>
            <p:nvPr/>
          </p:nvSpPr>
          <p:spPr>
            <a:xfrm>
              <a:off x="0" y="0"/>
              <a:ext cx="1908458" cy="532682"/>
            </a:xfrm>
            <a:custGeom>
              <a:avLst/>
              <a:gdLst/>
              <a:ahLst/>
              <a:cxnLst/>
              <a:rect l="l" t="t" r="r" b="b"/>
              <a:pathLst>
                <a:path w="1908458" h="532682">
                  <a:moveTo>
                    <a:pt x="80010" y="532682"/>
                  </a:moveTo>
                  <a:lnTo>
                    <a:pt x="1908458" y="532682"/>
                  </a:lnTo>
                  <a:lnTo>
                    <a:pt x="1908458" y="80010"/>
                  </a:lnTo>
                  <a:lnTo>
                    <a:pt x="1908458" y="67310"/>
                  </a:lnTo>
                  <a:lnTo>
                    <a:pt x="1908458" y="0"/>
                  </a:lnTo>
                  <a:lnTo>
                    <a:pt x="0" y="0"/>
                  </a:lnTo>
                  <a:lnTo>
                    <a:pt x="0" y="532682"/>
                  </a:lnTo>
                  <a:lnTo>
                    <a:pt x="67310" y="532682"/>
                  </a:lnTo>
                  <a:lnTo>
                    <a:pt x="80010" y="532682"/>
                  </a:lnTo>
                  <a:close/>
                  <a:moveTo>
                    <a:pt x="12700" y="12700"/>
                  </a:moveTo>
                  <a:lnTo>
                    <a:pt x="1895758" y="12700"/>
                  </a:lnTo>
                  <a:lnTo>
                    <a:pt x="1895758" y="519982"/>
                  </a:lnTo>
                  <a:lnTo>
                    <a:pt x="12700" y="519982"/>
                  </a:lnTo>
                  <a:lnTo>
                    <a:pt x="12700" y="12700"/>
                  </a:lnTo>
                  <a:close/>
                </a:path>
              </a:pathLst>
            </a:custGeom>
            <a:solidFill>
              <a:srgbClr val="000000"/>
            </a:solidFill>
          </p:spPr>
        </p:sp>
      </p:grpSp>
      <p:grpSp>
        <p:nvGrpSpPr>
          <p:cNvPr id="78" name="Group 18"/>
          <p:cNvGrpSpPr/>
          <p:nvPr/>
        </p:nvGrpSpPr>
        <p:grpSpPr>
          <a:xfrm>
            <a:off x="7552055" y="6227445"/>
            <a:ext cx="3477895" cy="1014730"/>
            <a:chOff x="0" y="0"/>
            <a:chExt cx="1975768" cy="599992"/>
          </a:xfrm>
        </p:grpSpPr>
        <p:sp>
          <p:nvSpPr>
            <p:cNvPr id="79" name="Freeform 19"/>
            <p:cNvSpPr/>
            <p:nvPr/>
          </p:nvSpPr>
          <p:spPr>
            <a:xfrm>
              <a:off x="80010" y="80010"/>
              <a:ext cx="1883058" cy="507282"/>
            </a:xfrm>
            <a:custGeom>
              <a:avLst/>
              <a:gdLst/>
              <a:ahLst/>
              <a:cxnLst/>
              <a:rect l="l" t="t" r="r" b="b"/>
              <a:pathLst>
                <a:path w="1883058" h="507282">
                  <a:moveTo>
                    <a:pt x="0" y="452672"/>
                  </a:moveTo>
                  <a:lnTo>
                    <a:pt x="0" y="507282"/>
                  </a:lnTo>
                  <a:lnTo>
                    <a:pt x="1883058" y="507282"/>
                  </a:lnTo>
                  <a:lnTo>
                    <a:pt x="1883058" y="0"/>
                  </a:lnTo>
                  <a:lnTo>
                    <a:pt x="1828448" y="0"/>
                  </a:lnTo>
                  <a:lnTo>
                    <a:pt x="1828448" y="452672"/>
                  </a:lnTo>
                  <a:close/>
                </a:path>
              </a:pathLst>
            </a:custGeom>
            <a:solidFill>
              <a:srgbClr val="FFFFFF"/>
            </a:solidFill>
          </p:spPr>
        </p:sp>
        <p:sp>
          <p:nvSpPr>
            <p:cNvPr id="80" name="Freeform 20"/>
            <p:cNvSpPr/>
            <p:nvPr/>
          </p:nvSpPr>
          <p:spPr>
            <a:xfrm>
              <a:off x="67310" y="67310"/>
              <a:ext cx="1908458" cy="532682"/>
            </a:xfrm>
            <a:custGeom>
              <a:avLst/>
              <a:gdLst/>
              <a:ahLst/>
              <a:cxnLst/>
              <a:rect l="l" t="t" r="r" b="b"/>
              <a:pathLst>
                <a:path w="1908458" h="532682">
                  <a:moveTo>
                    <a:pt x="1841148" y="0"/>
                  </a:moveTo>
                  <a:lnTo>
                    <a:pt x="1841148" y="12700"/>
                  </a:lnTo>
                  <a:lnTo>
                    <a:pt x="1895758" y="12700"/>
                  </a:lnTo>
                  <a:lnTo>
                    <a:pt x="1895758" y="519982"/>
                  </a:lnTo>
                  <a:lnTo>
                    <a:pt x="12700" y="519982"/>
                  </a:lnTo>
                  <a:lnTo>
                    <a:pt x="12700" y="465372"/>
                  </a:lnTo>
                  <a:lnTo>
                    <a:pt x="0" y="465372"/>
                  </a:lnTo>
                  <a:lnTo>
                    <a:pt x="0" y="532682"/>
                  </a:lnTo>
                  <a:lnTo>
                    <a:pt x="1908458" y="532682"/>
                  </a:lnTo>
                  <a:lnTo>
                    <a:pt x="1908458" y="0"/>
                  </a:lnTo>
                  <a:close/>
                </a:path>
              </a:pathLst>
            </a:custGeom>
            <a:solidFill>
              <a:srgbClr val="000000"/>
            </a:solidFill>
          </p:spPr>
        </p:sp>
        <p:sp>
          <p:nvSpPr>
            <p:cNvPr id="81" name="Freeform 21"/>
            <p:cNvSpPr/>
            <p:nvPr/>
          </p:nvSpPr>
          <p:spPr>
            <a:xfrm>
              <a:off x="74" y="12700"/>
              <a:ext cx="1883058" cy="507282"/>
            </a:xfrm>
            <a:custGeom>
              <a:avLst/>
              <a:gdLst/>
              <a:ahLst/>
              <a:cxnLst/>
              <a:rect l="l" t="t" r="r" b="b"/>
              <a:pathLst>
                <a:path w="1883058" h="507282">
                  <a:moveTo>
                    <a:pt x="0" y="0"/>
                  </a:moveTo>
                  <a:lnTo>
                    <a:pt x="1883058" y="0"/>
                  </a:lnTo>
                  <a:lnTo>
                    <a:pt x="1883058" y="507282"/>
                  </a:lnTo>
                  <a:lnTo>
                    <a:pt x="0" y="507282"/>
                  </a:lnTo>
                  <a:close/>
                </a:path>
              </a:pathLst>
            </a:custGeom>
            <a:solidFill>
              <a:srgbClr val="B6E3F9"/>
            </a:solidFill>
          </p:spPr>
          <p:txBody>
            <a:bodyPr/>
            <a:p>
              <a:pPr algn="ctr"/>
              <a:r>
                <a:rPr lang="en-US" sz="3500" b="1"/>
                <a:t>Lê Anh Tú</a:t>
              </a:r>
              <a:endParaRPr lang="en-US" sz="3500" b="1"/>
            </a:p>
          </p:txBody>
        </p:sp>
        <p:sp>
          <p:nvSpPr>
            <p:cNvPr id="82" name="Freeform 22"/>
            <p:cNvSpPr/>
            <p:nvPr/>
          </p:nvSpPr>
          <p:spPr>
            <a:xfrm>
              <a:off x="0" y="0"/>
              <a:ext cx="1908458" cy="532682"/>
            </a:xfrm>
            <a:custGeom>
              <a:avLst/>
              <a:gdLst/>
              <a:ahLst/>
              <a:cxnLst/>
              <a:rect l="l" t="t" r="r" b="b"/>
              <a:pathLst>
                <a:path w="1908458" h="532682">
                  <a:moveTo>
                    <a:pt x="80010" y="532682"/>
                  </a:moveTo>
                  <a:lnTo>
                    <a:pt x="1908458" y="532682"/>
                  </a:lnTo>
                  <a:lnTo>
                    <a:pt x="1908458" y="80010"/>
                  </a:lnTo>
                  <a:lnTo>
                    <a:pt x="1908458" y="67310"/>
                  </a:lnTo>
                  <a:lnTo>
                    <a:pt x="1908458" y="0"/>
                  </a:lnTo>
                  <a:lnTo>
                    <a:pt x="0" y="0"/>
                  </a:lnTo>
                  <a:lnTo>
                    <a:pt x="0" y="532682"/>
                  </a:lnTo>
                  <a:lnTo>
                    <a:pt x="67310" y="532682"/>
                  </a:lnTo>
                  <a:lnTo>
                    <a:pt x="80010" y="532682"/>
                  </a:lnTo>
                  <a:close/>
                  <a:moveTo>
                    <a:pt x="12700" y="12700"/>
                  </a:moveTo>
                  <a:lnTo>
                    <a:pt x="1895758" y="12700"/>
                  </a:lnTo>
                  <a:lnTo>
                    <a:pt x="1895758" y="519982"/>
                  </a:lnTo>
                  <a:lnTo>
                    <a:pt x="12700" y="519982"/>
                  </a:lnTo>
                  <a:lnTo>
                    <a:pt x="12700" y="12700"/>
                  </a:lnTo>
                  <a:close/>
                </a:path>
              </a:pathLst>
            </a:custGeom>
            <a:solidFill>
              <a:srgbClr val="000000"/>
            </a:solidFill>
          </p:spPr>
        </p:sp>
      </p:grpSp>
      <p:grpSp>
        <p:nvGrpSpPr>
          <p:cNvPr id="83" name="Group 18"/>
          <p:cNvGrpSpPr/>
          <p:nvPr/>
        </p:nvGrpSpPr>
        <p:grpSpPr>
          <a:xfrm>
            <a:off x="13106400" y="4398010"/>
            <a:ext cx="3477895" cy="1014730"/>
            <a:chOff x="0" y="0"/>
            <a:chExt cx="1975768" cy="599992"/>
          </a:xfrm>
        </p:grpSpPr>
        <p:sp>
          <p:nvSpPr>
            <p:cNvPr id="84" name="Freeform 19"/>
            <p:cNvSpPr/>
            <p:nvPr/>
          </p:nvSpPr>
          <p:spPr>
            <a:xfrm>
              <a:off x="80010" y="80010"/>
              <a:ext cx="1883058" cy="507282"/>
            </a:xfrm>
            <a:custGeom>
              <a:avLst/>
              <a:gdLst/>
              <a:ahLst/>
              <a:cxnLst/>
              <a:rect l="l" t="t" r="r" b="b"/>
              <a:pathLst>
                <a:path w="1883058" h="507282">
                  <a:moveTo>
                    <a:pt x="0" y="452672"/>
                  </a:moveTo>
                  <a:lnTo>
                    <a:pt x="0" y="507282"/>
                  </a:lnTo>
                  <a:lnTo>
                    <a:pt x="1883058" y="507282"/>
                  </a:lnTo>
                  <a:lnTo>
                    <a:pt x="1883058" y="0"/>
                  </a:lnTo>
                  <a:lnTo>
                    <a:pt x="1828448" y="0"/>
                  </a:lnTo>
                  <a:lnTo>
                    <a:pt x="1828448" y="452672"/>
                  </a:lnTo>
                  <a:close/>
                </a:path>
              </a:pathLst>
            </a:custGeom>
            <a:solidFill>
              <a:srgbClr val="FFFFFF"/>
            </a:solidFill>
          </p:spPr>
        </p:sp>
        <p:sp>
          <p:nvSpPr>
            <p:cNvPr id="85" name="Freeform 20"/>
            <p:cNvSpPr/>
            <p:nvPr/>
          </p:nvSpPr>
          <p:spPr>
            <a:xfrm>
              <a:off x="67310" y="67310"/>
              <a:ext cx="1908458" cy="532682"/>
            </a:xfrm>
            <a:custGeom>
              <a:avLst/>
              <a:gdLst/>
              <a:ahLst/>
              <a:cxnLst/>
              <a:rect l="l" t="t" r="r" b="b"/>
              <a:pathLst>
                <a:path w="1908458" h="532682">
                  <a:moveTo>
                    <a:pt x="1841148" y="0"/>
                  </a:moveTo>
                  <a:lnTo>
                    <a:pt x="1841148" y="12700"/>
                  </a:lnTo>
                  <a:lnTo>
                    <a:pt x="1895758" y="12700"/>
                  </a:lnTo>
                  <a:lnTo>
                    <a:pt x="1895758" y="519982"/>
                  </a:lnTo>
                  <a:lnTo>
                    <a:pt x="12700" y="519982"/>
                  </a:lnTo>
                  <a:lnTo>
                    <a:pt x="12700" y="465372"/>
                  </a:lnTo>
                  <a:lnTo>
                    <a:pt x="0" y="465372"/>
                  </a:lnTo>
                  <a:lnTo>
                    <a:pt x="0" y="532682"/>
                  </a:lnTo>
                  <a:lnTo>
                    <a:pt x="1908458" y="532682"/>
                  </a:lnTo>
                  <a:lnTo>
                    <a:pt x="1908458" y="0"/>
                  </a:lnTo>
                  <a:close/>
                </a:path>
              </a:pathLst>
            </a:custGeom>
            <a:solidFill>
              <a:srgbClr val="000000"/>
            </a:solidFill>
          </p:spPr>
        </p:sp>
        <p:sp>
          <p:nvSpPr>
            <p:cNvPr id="86" name="Freeform 21"/>
            <p:cNvSpPr/>
            <p:nvPr/>
          </p:nvSpPr>
          <p:spPr>
            <a:xfrm>
              <a:off x="74" y="12700"/>
              <a:ext cx="1883058" cy="507282"/>
            </a:xfrm>
            <a:custGeom>
              <a:avLst/>
              <a:gdLst/>
              <a:ahLst/>
              <a:cxnLst/>
              <a:rect l="l" t="t" r="r" b="b"/>
              <a:pathLst>
                <a:path w="1883058" h="507282">
                  <a:moveTo>
                    <a:pt x="0" y="0"/>
                  </a:moveTo>
                  <a:lnTo>
                    <a:pt x="1883058" y="0"/>
                  </a:lnTo>
                  <a:lnTo>
                    <a:pt x="1883058" y="507282"/>
                  </a:lnTo>
                  <a:lnTo>
                    <a:pt x="0" y="507282"/>
                  </a:lnTo>
                  <a:close/>
                </a:path>
              </a:pathLst>
            </a:custGeom>
            <a:solidFill>
              <a:srgbClr val="B6E3F9"/>
            </a:solidFill>
          </p:spPr>
          <p:txBody>
            <a:bodyPr/>
            <a:p>
              <a:r>
                <a:rPr lang="en-US" sz="3500" b="1"/>
                <a:t>Phạm Bảo Trung</a:t>
              </a:r>
              <a:endParaRPr lang="en-US" sz="3500" b="1"/>
            </a:p>
          </p:txBody>
        </p:sp>
        <p:sp>
          <p:nvSpPr>
            <p:cNvPr id="87" name="Freeform 22"/>
            <p:cNvSpPr/>
            <p:nvPr/>
          </p:nvSpPr>
          <p:spPr>
            <a:xfrm>
              <a:off x="0" y="0"/>
              <a:ext cx="1908458" cy="532682"/>
            </a:xfrm>
            <a:custGeom>
              <a:avLst/>
              <a:gdLst/>
              <a:ahLst/>
              <a:cxnLst/>
              <a:rect l="l" t="t" r="r" b="b"/>
              <a:pathLst>
                <a:path w="1908458" h="532682">
                  <a:moveTo>
                    <a:pt x="80010" y="532682"/>
                  </a:moveTo>
                  <a:lnTo>
                    <a:pt x="1908458" y="532682"/>
                  </a:lnTo>
                  <a:lnTo>
                    <a:pt x="1908458" y="80010"/>
                  </a:lnTo>
                  <a:lnTo>
                    <a:pt x="1908458" y="67310"/>
                  </a:lnTo>
                  <a:lnTo>
                    <a:pt x="1908458" y="0"/>
                  </a:lnTo>
                  <a:lnTo>
                    <a:pt x="0" y="0"/>
                  </a:lnTo>
                  <a:lnTo>
                    <a:pt x="0" y="532682"/>
                  </a:lnTo>
                  <a:lnTo>
                    <a:pt x="67310" y="532682"/>
                  </a:lnTo>
                  <a:lnTo>
                    <a:pt x="80010" y="532682"/>
                  </a:lnTo>
                  <a:close/>
                  <a:moveTo>
                    <a:pt x="12700" y="12700"/>
                  </a:moveTo>
                  <a:lnTo>
                    <a:pt x="1895758" y="12700"/>
                  </a:lnTo>
                  <a:lnTo>
                    <a:pt x="1895758" y="519982"/>
                  </a:lnTo>
                  <a:lnTo>
                    <a:pt x="12700" y="519982"/>
                  </a:lnTo>
                  <a:lnTo>
                    <a:pt x="12700" y="12700"/>
                  </a:lnTo>
                  <a:close/>
                </a:path>
              </a:pathLst>
            </a:custGeom>
            <a:solidFill>
              <a:srgbClr val="000000"/>
            </a:solidFill>
          </p:spPr>
        </p:sp>
      </p:grpSp>
      <p:grpSp>
        <p:nvGrpSpPr>
          <p:cNvPr id="88" name="Group 18"/>
          <p:cNvGrpSpPr/>
          <p:nvPr/>
        </p:nvGrpSpPr>
        <p:grpSpPr>
          <a:xfrm>
            <a:off x="13106400" y="6264910"/>
            <a:ext cx="3477895" cy="1014730"/>
            <a:chOff x="0" y="0"/>
            <a:chExt cx="1975768" cy="599992"/>
          </a:xfrm>
        </p:grpSpPr>
        <p:sp>
          <p:nvSpPr>
            <p:cNvPr id="89" name="Freeform 19"/>
            <p:cNvSpPr/>
            <p:nvPr/>
          </p:nvSpPr>
          <p:spPr>
            <a:xfrm>
              <a:off x="80010" y="80010"/>
              <a:ext cx="1883058" cy="507282"/>
            </a:xfrm>
            <a:custGeom>
              <a:avLst/>
              <a:gdLst/>
              <a:ahLst/>
              <a:cxnLst/>
              <a:rect l="l" t="t" r="r" b="b"/>
              <a:pathLst>
                <a:path w="1883058" h="507282">
                  <a:moveTo>
                    <a:pt x="0" y="452672"/>
                  </a:moveTo>
                  <a:lnTo>
                    <a:pt x="0" y="507282"/>
                  </a:lnTo>
                  <a:lnTo>
                    <a:pt x="1883058" y="507282"/>
                  </a:lnTo>
                  <a:lnTo>
                    <a:pt x="1883058" y="0"/>
                  </a:lnTo>
                  <a:lnTo>
                    <a:pt x="1828448" y="0"/>
                  </a:lnTo>
                  <a:lnTo>
                    <a:pt x="1828448" y="452672"/>
                  </a:lnTo>
                  <a:close/>
                </a:path>
              </a:pathLst>
            </a:custGeom>
            <a:solidFill>
              <a:srgbClr val="FFFFFF"/>
            </a:solidFill>
          </p:spPr>
        </p:sp>
        <p:sp>
          <p:nvSpPr>
            <p:cNvPr id="90" name="Freeform 20"/>
            <p:cNvSpPr/>
            <p:nvPr/>
          </p:nvSpPr>
          <p:spPr>
            <a:xfrm>
              <a:off x="67310" y="67310"/>
              <a:ext cx="1908458" cy="532682"/>
            </a:xfrm>
            <a:custGeom>
              <a:avLst/>
              <a:gdLst/>
              <a:ahLst/>
              <a:cxnLst/>
              <a:rect l="l" t="t" r="r" b="b"/>
              <a:pathLst>
                <a:path w="1908458" h="532682">
                  <a:moveTo>
                    <a:pt x="1841148" y="0"/>
                  </a:moveTo>
                  <a:lnTo>
                    <a:pt x="1841148" y="12700"/>
                  </a:lnTo>
                  <a:lnTo>
                    <a:pt x="1895758" y="12700"/>
                  </a:lnTo>
                  <a:lnTo>
                    <a:pt x="1895758" y="519982"/>
                  </a:lnTo>
                  <a:lnTo>
                    <a:pt x="12700" y="519982"/>
                  </a:lnTo>
                  <a:lnTo>
                    <a:pt x="12700" y="465372"/>
                  </a:lnTo>
                  <a:lnTo>
                    <a:pt x="0" y="465372"/>
                  </a:lnTo>
                  <a:lnTo>
                    <a:pt x="0" y="532682"/>
                  </a:lnTo>
                  <a:lnTo>
                    <a:pt x="1908458" y="532682"/>
                  </a:lnTo>
                  <a:lnTo>
                    <a:pt x="1908458" y="0"/>
                  </a:lnTo>
                  <a:close/>
                </a:path>
              </a:pathLst>
            </a:custGeom>
            <a:solidFill>
              <a:srgbClr val="000000"/>
            </a:solidFill>
          </p:spPr>
        </p:sp>
        <p:sp>
          <p:nvSpPr>
            <p:cNvPr id="91" name="Freeform 21"/>
            <p:cNvSpPr/>
            <p:nvPr/>
          </p:nvSpPr>
          <p:spPr>
            <a:xfrm>
              <a:off x="74" y="12700"/>
              <a:ext cx="1883058" cy="507282"/>
            </a:xfrm>
            <a:custGeom>
              <a:avLst/>
              <a:gdLst/>
              <a:ahLst/>
              <a:cxnLst/>
              <a:rect l="l" t="t" r="r" b="b"/>
              <a:pathLst>
                <a:path w="1883058" h="507282">
                  <a:moveTo>
                    <a:pt x="0" y="0"/>
                  </a:moveTo>
                  <a:lnTo>
                    <a:pt x="1883058" y="0"/>
                  </a:lnTo>
                  <a:lnTo>
                    <a:pt x="1883058" y="507282"/>
                  </a:lnTo>
                  <a:lnTo>
                    <a:pt x="0" y="507282"/>
                  </a:lnTo>
                  <a:close/>
                </a:path>
              </a:pathLst>
            </a:custGeom>
            <a:solidFill>
              <a:srgbClr val="B6E3F9"/>
            </a:solidFill>
          </p:spPr>
          <p:txBody>
            <a:bodyPr/>
            <a:p>
              <a:endParaRPr lang="en-US" sz="2800" b="1"/>
            </a:p>
          </p:txBody>
        </p:sp>
        <p:sp>
          <p:nvSpPr>
            <p:cNvPr id="92" name="Freeform 22"/>
            <p:cNvSpPr/>
            <p:nvPr/>
          </p:nvSpPr>
          <p:spPr>
            <a:xfrm>
              <a:off x="0" y="0"/>
              <a:ext cx="1908458" cy="532682"/>
            </a:xfrm>
            <a:custGeom>
              <a:avLst/>
              <a:gdLst/>
              <a:ahLst/>
              <a:cxnLst/>
              <a:rect l="l" t="t" r="r" b="b"/>
              <a:pathLst>
                <a:path w="1908458" h="532682">
                  <a:moveTo>
                    <a:pt x="80010" y="532682"/>
                  </a:moveTo>
                  <a:lnTo>
                    <a:pt x="1908458" y="532682"/>
                  </a:lnTo>
                  <a:lnTo>
                    <a:pt x="1908458" y="80010"/>
                  </a:lnTo>
                  <a:lnTo>
                    <a:pt x="1908458" y="67310"/>
                  </a:lnTo>
                  <a:lnTo>
                    <a:pt x="1908458" y="0"/>
                  </a:lnTo>
                  <a:lnTo>
                    <a:pt x="0" y="0"/>
                  </a:lnTo>
                  <a:lnTo>
                    <a:pt x="0" y="532682"/>
                  </a:lnTo>
                  <a:lnTo>
                    <a:pt x="67310" y="532682"/>
                  </a:lnTo>
                  <a:lnTo>
                    <a:pt x="80010" y="532682"/>
                  </a:lnTo>
                  <a:close/>
                  <a:moveTo>
                    <a:pt x="12700" y="12700"/>
                  </a:moveTo>
                  <a:lnTo>
                    <a:pt x="1895758" y="12700"/>
                  </a:lnTo>
                  <a:lnTo>
                    <a:pt x="1895758" y="519982"/>
                  </a:lnTo>
                  <a:lnTo>
                    <a:pt x="12700" y="519982"/>
                  </a:lnTo>
                  <a:lnTo>
                    <a:pt x="12700" y="12700"/>
                  </a:lnTo>
                  <a:close/>
                </a:path>
              </a:pathLst>
            </a:custGeom>
            <a:solidFill>
              <a:srgbClr val="000000"/>
            </a:solidFill>
          </p:spPr>
        </p:sp>
      </p:grpSp>
      <p:sp>
        <p:nvSpPr>
          <p:cNvPr id="103" name="Text Box 102"/>
          <p:cNvSpPr txBox="1"/>
          <p:nvPr/>
        </p:nvSpPr>
        <p:spPr>
          <a:xfrm>
            <a:off x="13030200" y="6374765"/>
            <a:ext cx="3725545" cy="1014730"/>
          </a:xfrm>
          <a:prstGeom prst="rect">
            <a:avLst/>
          </a:prstGeom>
          <a:noFill/>
        </p:spPr>
        <p:txBody>
          <a:bodyPr wrap="square" rtlCol="0">
            <a:spAutoFit/>
          </a:bodyPr>
          <a:p>
            <a:r>
              <a:rPr lang="en-US" sz="3000" b="1">
                <a:sym typeface="+mn-ea"/>
              </a:rPr>
              <a:t>Nguyễn Thành Trung</a:t>
            </a:r>
            <a:endParaRPr lang="en-US" sz="3000" b="1"/>
          </a:p>
          <a:p>
            <a:endParaRPr lang="en-US" sz="3000" b="1"/>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752809" y="369277"/>
            <a:ext cx="16506491" cy="2010265"/>
            <a:chOff x="0" y="0"/>
            <a:chExt cx="9476951" cy="1154163"/>
          </a:xfrm>
        </p:grpSpPr>
        <p:sp>
          <p:nvSpPr>
            <p:cNvPr id="4" name="Freeform 4"/>
            <p:cNvSpPr/>
            <p:nvPr/>
          </p:nvSpPr>
          <p:spPr>
            <a:xfrm>
              <a:off x="80010" y="80010"/>
              <a:ext cx="9384241" cy="1061453"/>
            </a:xfrm>
            <a:custGeom>
              <a:avLst/>
              <a:gdLst/>
              <a:ahLst/>
              <a:cxnLst/>
              <a:rect l="l" t="t" r="r" b="b"/>
              <a:pathLst>
                <a:path w="9384241" h="1061453">
                  <a:moveTo>
                    <a:pt x="0" y="1006843"/>
                  </a:moveTo>
                  <a:lnTo>
                    <a:pt x="0" y="1061453"/>
                  </a:lnTo>
                  <a:lnTo>
                    <a:pt x="9384241" y="1061453"/>
                  </a:lnTo>
                  <a:lnTo>
                    <a:pt x="9384241" y="0"/>
                  </a:lnTo>
                  <a:lnTo>
                    <a:pt x="9329631" y="0"/>
                  </a:lnTo>
                  <a:lnTo>
                    <a:pt x="9329631" y="1006843"/>
                  </a:lnTo>
                  <a:close/>
                </a:path>
              </a:pathLst>
            </a:custGeom>
            <a:solidFill>
              <a:srgbClr val="FFFFFF"/>
            </a:solidFill>
          </p:spPr>
        </p:sp>
        <p:sp>
          <p:nvSpPr>
            <p:cNvPr id="5" name="Freeform 5"/>
            <p:cNvSpPr/>
            <p:nvPr/>
          </p:nvSpPr>
          <p:spPr>
            <a:xfrm>
              <a:off x="67310" y="67310"/>
              <a:ext cx="9409641" cy="1086853"/>
            </a:xfrm>
            <a:custGeom>
              <a:avLst/>
              <a:gdLst/>
              <a:ahLst/>
              <a:cxnLst/>
              <a:rect l="l" t="t" r="r" b="b"/>
              <a:pathLst>
                <a:path w="9409641" h="1086853">
                  <a:moveTo>
                    <a:pt x="9342331" y="0"/>
                  </a:moveTo>
                  <a:lnTo>
                    <a:pt x="9342331" y="12700"/>
                  </a:lnTo>
                  <a:lnTo>
                    <a:pt x="9396941" y="12700"/>
                  </a:lnTo>
                  <a:lnTo>
                    <a:pt x="9396941" y="1074153"/>
                  </a:lnTo>
                  <a:lnTo>
                    <a:pt x="12700" y="1074153"/>
                  </a:lnTo>
                  <a:lnTo>
                    <a:pt x="12700" y="1019543"/>
                  </a:lnTo>
                  <a:lnTo>
                    <a:pt x="0" y="1019543"/>
                  </a:lnTo>
                  <a:lnTo>
                    <a:pt x="0" y="1086853"/>
                  </a:lnTo>
                  <a:lnTo>
                    <a:pt x="9409641" y="1086853"/>
                  </a:lnTo>
                  <a:lnTo>
                    <a:pt x="9409641" y="0"/>
                  </a:lnTo>
                  <a:close/>
                </a:path>
              </a:pathLst>
            </a:custGeom>
            <a:solidFill>
              <a:srgbClr val="000000"/>
            </a:solidFill>
          </p:spPr>
        </p:sp>
        <p:sp>
          <p:nvSpPr>
            <p:cNvPr id="6" name="Freeform 6"/>
            <p:cNvSpPr/>
            <p:nvPr/>
          </p:nvSpPr>
          <p:spPr>
            <a:xfrm>
              <a:off x="12700" y="12700"/>
              <a:ext cx="9384241" cy="1061453"/>
            </a:xfrm>
            <a:custGeom>
              <a:avLst/>
              <a:gdLst/>
              <a:ahLst/>
              <a:cxnLst/>
              <a:rect l="l" t="t" r="r" b="b"/>
              <a:pathLst>
                <a:path w="9384241" h="1061453">
                  <a:moveTo>
                    <a:pt x="0" y="0"/>
                  </a:moveTo>
                  <a:lnTo>
                    <a:pt x="9384241" y="0"/>
                  </a:lnTo>
                  <a:lnTo>
                    <a:pt x="9384241" y="1061453"/>
                  </a:lnTo>
                  <a:lnTo>
                    <a:pt x="0" y="1061453"/>
                  </a:lnTo>
                  <a:close/>
                </a:path>
              </a:pathLst>
            </a:custGeom>
            <a:solidFill>
              <a:srgbClr val="D1F3C8"/>
            </a:solidFill>
          </p:spPr>
        </p:sp>
        <p:sp>
          <p:nvSpPr>
            <p:cNvPr id="7" name="Freeform 7"/>
            <p:cNvSpPr/>
            <p:nvPr/>
          </p:nvSpPr>
          <p:spPr>
            <a:xfrm>
              <a:off x="0" y="0"/>
              <a:ext cx="9409641" cy="1086853"/>
            </a:xfrm>
            <a:custGeom>
              <a:avLst/>
              <a:gdLst/>
              <a:ahLst/>
              <a:cxnLst/>
              <a:rect l="l" t="t" r="r" b="b"/>
              <a:pathLst>
                <a:path w="9409641" h="1086853">
                  <a:moveTo>
                    <a:pt x="80010" y="1086853"/>
                  </a:moveTo>
                  <a:lnTo>
                    <a:pt x="9409641" y="1086853"/>
                  </a:lnTo>
                  <a:lnTo>
                    <a:pt x="9409641" y="80010"/>
                  </a:lnTo>
                  <a:lnTo>
                    <a:pt x="9409641" y="67310"/>
                  </a:lnTo>
                  <a:lnTo>
                    <a:pt x="9409641" y="0"/>
                  </a:lnTo>
                  <a:lnTo>
                    <a:pt x="0" y="0"/>
                  </a:lnTo>
                  <a:lnTo>
                    <a:pt x="0" y="1086853"/>
                  </a:lnTo>
                  <a:lnTo>
                    <a:pt x="67310" y="1086853"/>
                  </a:lnTo>
                  <a:lnTo>
                    <a:pt x="80010" y="1086853"/>
                  </a:lnTo>
                  <a:close/>
                  <a:moveTo>
                    <a:pt x="12700" y="12700"/>
                  </a:moveTo>
                  <a:lnTo>
                    <a:pt x="9396941" y="12700"/>
                  </a:lnTo>
                  <a:lnTo>
                    <a:pt x="9396941" y="1074153"/>
                  </a:lnTo>
                  <a:lnTo>
                    <a:pt x="12700" y="1074153"/>
                  </a:lnTo>
                  <a:lnTo>
                    <a:pt x="12700" y="12700"/>
                  </a:lnTo>
                  <a:close/>
                </a:path>
              </a:pathLst>
            </a:custGeom>
            <a:solidFill>
              <a:srgbClr val="000000"/>
            </a:solidFill>
          </p:spPr>
        </p:sp>
      </p:grpSp>
      <p:grpSp>
        <p:nvGrpSpPr>
          <p:cNvPr id="8" name="Group 8"/>
          <p:cNvGrpSpPr/>
          <p:nvPr/>
        </p:nvGrpSpPr>
        <p:grpSpPr>
          <a:xfrm>
            <a:off x="731219" y="2670135"/>
            <a:ext cx="16506491" cy="6723655"/>
            <a:chOff x="0" y="0"/>
            <a:chExt cx="9476951" cy="3860285"/>
          </a:xfrm>
        </p:grpSpPr>
        <p:sp>
          <p:nvSpPr>
            <p:cNvPr id="9" name="Freeform 9"/>
            <p:cNvSpPr/>
            <p:nvPr/>
          </p:nvSpPr>
          <p:spPr>
            <a:xfrm>
              <a:off x="80010" y="80010"/>
              <a:ext cx="9384241" cy="3767575"/>
            </a:xfrm>
            <a:custGeom>
              <a:avLst/>
              <a:gdLst/>
              <a:ahLst/>
              <a:cxnLst/>
              <a:rect l="l" t="t" r="r" b="b"/>
              <a:pathLst>
                <a:path w="9384241" h="3767575">
                  <a:moveTo>
                    <a:pt x="0" y="3712965"/>
                  </a:moveTo>
                  <a:lnTo>
                    <a:pt x="0" y="3767575"/>
                  </a:lnTo>
                  <a:lnTo>
                    <a:pt x="9384241" y="3767575"/>
                  </a:lnTo>
                  <a:lnTo>
                    <a:pt x="9384241" y="0"/>
                  </a:lnTo>
                  <a:lnTo>
                    <a:pt x="9329631" y="0"/>
                  </a:lnTo>
                  <a:lnTo>
                    <a:pt x="9329631" y="3712965"/>
                  </a:lnTo>
                  <a:close/>
                </a:path>
              </a:pathLst>
            </a:custGeom>
            <a:solidFill>
              <a:srgbClr val="C3F8E7"/>
            </a:solidFill>
          </p:spPr>
        </p:sp>
        <p:sp>
          <p:nvSpPr>
            <p:cNvPr id="10" name="Freeform 10"/>
            <p:cNvSpPr/>
            <p:nvPr/>
          </p:nvSpPr>
          <p:spPr>
            <a:xfrm>
              <a:off x="67310" y="67310"/>
              <a:ext cx="9409641" cy="3792975"/>
            </a:xfrm>
            <a:custGeom>
              <a:avLst/>
              <a:gdLst/>
              <a:ahLst/>
              <a:cxnLst/>
              <a:rect l="l" t="t" r="r" b="b"/>
              <a:pathLst>
                <a:path w="9409641" h="3792975">
                  <a:moveTo>
                    <a:pt x="9342331" y="0"/>
                  </a:moveTo>
                  <a:lnTo>
                    <a:pt x="9342331" y="12700"/>
                  </a:lnTo>
                  <a:lnTo>
                    <a:pt x="9396941" y="12700"/>
                  </a:lnTo>
                  <a:lnTo>
                    <a:pt x="9396941" y="3780275"/>
                  </a:lnTo>
                  <a:lnTo>
                    <a:pt x="12700" y="3780275"/>
                  </a:lnTo>
                  <a:lnTo>
                    <a:pt x="12700" y="3725665"/>
                  </a:lnTo>
                  <a:lnTo>
                    <a:pt x="0" y="3725665"/>
                  </a:lnTo>
                  <a:lnTo>
                    <a:pt x="0" y="3792975"/>
                  </a:lnTo>
                  <a:lnTo>
                    <a:pt x="9409641" y="3792975"/>
                  </a:lnTo>
                  <a:lnTo>
                    <a:pt x="9409641" y="0"/>
                  </a:lnTo>
                  <a:close/>
                </a:path>
              </a:pathLst>
            </a:custGeom>
            <a:solidFill>
              <a:srgbClr val="000000"/>
            </a:solidFill>
          </p:spPr>
        </p:sp>
        <p:sp>
          <p:nvSpPr>
            <p:cNvPr id="11" name="Freeform 11"/>
            <p:cNvSpPr/>
            <p:nvPr/>
          </p:nvSpPr>
          <p:spPr>
            <a:xfrm>
              <a:off x="12700" y="12700"/>
              <a:ext cx="9384241" cy="3767575"/>
            </a:xfrm>
            <a:custGeom>
              <a:avLst/>
              <a:gdLst/>
              <a:ahLst/>
              <a:cxnLst/>
              <a:rect l="l" t="t" r="r" b="b"/>
              <a:pathLst>
                <a:path w="9384241" h="3767575">
                  <a:moveTo>
                    <a:pt x="0" y="0"/>
                  </a:moveTo>
                  <a:lnTo>
                    <a:pt x="9384241" y="0"/>
                  </a:lnTo>
                  <a:lnTo>
                    <a:pt x="9384241" y="3767575"/>
                  </a:lnTo>
                  <a:lnTo>
                    <a:pt x="0" y="3767575"/>
                  </a:lnTo>
                  <a:close/>
                </a:path>
              </a:pathLst>
            </a:custGeom>
            <a:solidFill>
              <a:srgbClr val="FFFFFF"/>
            </a:solidFill>
          </p:spPr>
        </p:sp>
        <p:sp>
          <p:nvSpPr>
            <p:cNvPr id="12" name="Freeform 12"/>
            <p:cNvSpPr/>
            <p:nvPr/>
          </p:nvSpPr>
          <p:spPr>
            <a:xfrm>
              <a:off x="0" y="0"/>
              <a:ext cx="9409641" cy="3792975"/>
            </a:xfrm>
            <a:custGeom>
              <a:avLst/>
              <a:gdLst/>
              <a:ahLst/>
              <a:cxnLst/>
              <a:rect l="l" t="t" r="r" b="b"/>
              <a:pathLst>
                <a:path w="9409641" h="3792975">
                  <a:moveTo>
                    <a:pt x="80010" y="3792975"/>
                  </a:moveTo>
                  <a:lnTo>
                    <a:pt x="9409641" y="3792975"/>
                  </a:lnTo>
                  <a:lnTo>
                    <a:pt x="9409641" y="80010"/>
                  </a:lnTo>
                  <a:lnTo>
                    <a:pt x="9409641" y="67310"/>
                  </a:lnTo>
                  <a:lnTo>
                    <a:pt x="9409641" y="0"/>
                  </a:lnTo>
                  <a:lnTo>
                    <a:pt x="0" y="0"/>
                  </a:lnTo>
                  <a:lnTo>
                    <a:pt x="0" y="3792975"/>
                  </a:lnTo>
                  <a:lnTo>
                    <a:pt x="67310" y="3792975"/>
                  </a:lnTo>
                  <a:lnTo>
                    <a:pt x="80010" y="3792975"/>
                  </a:lnTo>
                  <a:close/>
                  <a:moveTo>
                    <a:pt x="12700" y="12700"/>
                  </a:moveTo>
                  <a:lnTo>
                    <a:pt x="9396941" y="12700"/>
                  </a:lnTo>
                  <a:lnTo>
                    <a:pt x="9396941" y="3780275"/>
                  </a:lnTo>
                  <a:lnTo>
                    <a:pt x="12700" y="3780275"/>
                  </a:lnTo>
                  <a:lnTo>
                    <a:pt x="12700" y="12700"/>
                  </a:lnTo>
                  <a:close/>
                </a:path>
              </a:pathLst>
            </a:custGeom>
            <a:solidFill>
              <a:srgbClr val="000000"/>
            </a:solidFill>
          </p:spPr>
        </p:sp>
      </p:grpSp>
      <p:sp>
        <p:nvSpPr>
          <p:cNvPr id="15" name="TextBox 14"/>
          <p:cNvSpPr txBox="1"/>
          <p:nvPr/>
        </p:nvSpPr>
        <p:spPr>
          <a:xfrm>
            <a:off x="1274215" y="907684"/>
            <a:ext cx="15739571" cy="947420"/>
          </a:xfrm>
          <a:prstGeom prst="rect">
            <a:avLst/>
          </a:prstGeom>
        </p:spPr>
        <p:txBody>
          <a:bodyPr lIns="0" tIns="0" rIns="0" bIns="0" rtlCol="0" anchor="t">
            <a:spAutoFit/>
          </a:bodyPr>
          <a:lstStyle/>
          <a:p>
            <a:pPr indent="0" algn="l">
              <a:buFont typeface="+mj-lt"/>
              <a:buNone/>
            </a:pPr>
            <a:r>
              <a:rPr lang="en-US" sz="6155">
                <a:sym typeface="+mn-ea"/>
              </a:rPr>
              <a:t>Thuật toán tô màu tuần tự</a:t>
            </a:r>
            <a:endParaRPr lang="en-US" sz="6160" spc="308" dirty="0">
              <a:solidFill>
                <a:srgbClr val="000000"/>
              </a:solidFill>
              <a:latin typeface="Prompt Light Bold" panose="00000500000000000000"/>
            </a:endParaRPr>
          </a:p>
        </p:txBody>
      </p:sp>
      <p:sp>
        <p:nvSpPr>
          <p:cNvPr id="14" name="Text Box 13"/>
          <p:cNvSpPr txBox="1"/>
          <p:nvPr/>
        </p:nvSpPr>
        <p:spPr>
          <a:xfrm>
            <a:off x="1066800" y="3619500"/>
            <a:ext cx="6664325" cy="4707890"/>
          </a:xfrm>
          <a:prstGeom prst="rect">
            <a:avLst/>
          </a:prstGeom>
          <a:noFill/>
        </p:spPr>
        <p:txBody>
          <a:bodyPr wrap="square" rtlCol="0">
            <a:spAutoFit/>
          </a:bodyPr>
          <a:p>
            <a:pPr algn="l"/>
            <a:r>
              <a:rPr lang="en-US" sz="3000" b="1"/>
              <a:t>1.Khái niệm:</a:t>
            </a:r>
            <a:endParaRPr lang="en-US" sz="3000" b="1"/>
          </a:p>
          <a:p>
            <a:pPr algn="l"/>
            <a:r>
              <a:rPr lang="en-US" sz="3000"/>
              <a:t>Thuật toán tô màu tuần tự giải quyết bài toán tô màu đồ thị bằng cách duyệt qua từng đỉnh của đồ thị và tô màu đỉnh đó với một màu chưa được sử dụng trước đó cho bất kỳ đỉnh lân cận nào đã được tô màu. Tuy nhiên, thuật toán này không đảm bảo tìm ra lời giải tối ưu cho bài toán và thường không hiệu quả đối với các đồ thị lớn và phức tạp.</a:t>
            </a:r>
            <a:endParaRPr lang="en-US" sz="3000"/>
          </a:p>
        </p:txBody>
      </p:sp>
      <p:pic>
        <p:nvPicPr>
          <p:cNvPr id="19" name="Picture 18"/>
          <p:cNvPicPr>
            <a:picLocks noChangeAspect="1"/>
          </p:cNvPicPr>
          <p:nvPr/>
        </p:nvPicPr>
        <p:blipFill>
          <a:blip r:embed="rId2"/>
          <a:srcRect r="22204"/>
          <a:stretch>
            <a:fillRect/>
          </a:stretch>
        </p:blipFill>
        <p:spPr>
          <a:xfrm>
            <a:off x="848360" y="2889885"/>
            <a:ext cx="3608705" cy="5717540"/>
          </a:xfrm>
          <a:prstGeom prst="rect">
            <a:avLst/>
          </a:prstGeom>
        </p:spPr>
      </p:pic>
      <p:sp>
        <p:nvSpPr>
          <p:cNvPr id="22" name="Text Box 21"/>
          <p:cNvSpPr txBox="1"/>
          <p:nvPr/>
        </p:nvSpPr>
        <p:spPr>
          <a:xfrm>
            <a:off x="9677400" y="3390900"/>
            <a:ext cx="7135495" cy="5292725"/>
          </a:xfrm>
          <a:prstGeom prst="rect">
            <a:avLst/>
          </a:prstGeom>
          <a:noFill/>
        </p:spPr>
        <p:txBody>
          <a:bodyPr wrap="square" rtlCol="0">
            <a:spAutoFit/>
          </a:bodyPr>
          <a:p>
            <a:r>
              <a:rPr lang="en-US" sz="2600" b="1"/>
              <a:t>2. Ưu điểm:</a:t>
            </a:r>
            <a:endParaRPr lang="en-US" sz="2600" b="1"/>
          </a:p>
          <a:p>
            <a:pPr marL="342900" indent="-342900">
              <a:buAutoNum type="arabicPeriod"/>
            </a:pPr>
            <a:r>
              <a:rPr lang="en-US" sz="2600"/>
              <a:t>Đơn giản và dễ hiểu.</a:t>
            </a:r>
            <a:endParaRPr lang="en-US" sz="2600"/>
          </a:p>
          <a:p>
            <a:pPr marL="342900" indent="-342900">
              <a:buAutoNum type="arabicPeriod"/>
            </a:pPr>
            <a:r>
              <a:rPr lang="en-US" sz="2600"/>
              <a:t>Cho kết quả tốt trong các trường hợp đồ thị có số đỉnh nhỏ và mật độ cạnh thấp.</a:t>
            </a:r>
            <a:endParaRPr lang="en-US" sz="2600"/>
          </a:p>
          <a:p>
            <a:pPr marL="342900" indent="-342900">
              <a:buAutoNum type="arabicPeriod"/>
            </a:pPr>
            <a:r>
              <a:rPr lang="en-US" sz="2600"/>
              <a:t>Đồ thị có số đỉnh ít --&gt; đem lại kết quả tốt về mặt thời gian và không tốn nhiều tài nguyên tính toán.</a:t>
            </a:r>
            <a:endParaRPr lang="en-US" sz="2600"/>
          </a:p>
          <a:p>
            <a:pPr marL="342900" indent="-342900"/>
            <a:r>
              <a:rPr lang="en-US" sz="2600" b="1"/>
              <a:t>3. Nhược điểm:</a:t>
            </a:r>
            <a:endParaRPr lang="en-US" sz="2600" b="1"/>
          </a:p>
          <a:p>
            <a:pPr marL="342900" indent="-342900">
              <a:buAutoNum type="arabicPeriod"/>
            </a:pPr>
            <a:r>
              <a:rPr lang="en-US" sz="2600"/>
              <a:t>Không cho kết quả tối ưu trong trường  hợp đồ thị có số đỉnh lớn và mật độ cạnh cao.</a:t>
            </a:r>
            <a:endParaRPr lang="en-US" sz="2600"/>
          </a:p>
          <a:p>
            <a:pPr marL="342900" indent="-342900">
              <a:buAutoNum type="arabicPeriod"/>
            </a:pPr>
            <a:r>
              <a:rPr lang="en-US" sz="2600"/>
              <a:t>Tốc độ thực thi  giảm đáng kể khi đồ thị có số đỉnh lớn.</a:t>
            </a:r>
            <a:endParaRPr lang="en-US" sz="2600"/>
          </a:p>
          <a:p>
            <a:pPr marL="342900" indent="-342900">
              <a:buAutoNum type="arabicPeriod"/>
            </a:pPr>
            <a:r>
              <a:rPr lang="en-US" sz="2600"/>
              <a:t>Trong một số trường hợp không thể tìm ra phương án tô màu cho đồ thị.</a:t>
            </a:r>
            <a:endParaRPr lang="en-US" sz="2600"/>
          </a:p>
        </p:txBody>
      </p:sp>
      <p:pic>
        <p:nvPicPr>
          <p:cNvPr id="18" name="Picture 17"/>
          <p:cNvPicPr>
            <a:picLocks noChangeAspect="1"/>
          </p:cNvPicPr>
          <p:nvPr/>
        </p:nvPicPr>
        <p:blipFill>
          <a:blip r:embed="rId3"/>
          <a:stretch>
            <a:fillRect/>
          </a:stretch>
        </p:blipFill>
        <p:spPr>
          <a:xfrm>
            <a:off x="4343400" y="2963545"/>
            <a:ext cx="4399915" cy="5643880"/>
          </a:xfrm>
          <a:prstGeom prst="rect">
            <a:avLst/>
          </a:prstGeom>
        </p:spPr>
      </p:pic>
      <p:pic>
        <p:nvPicPr>
          <p:cNvPr id="20" name="Picture 19"/>
          <p:cNvPicPr>
            <a:picLocks noChangeAspect="1"/>
          </p:cNvPicPr>
          <p:nvPr/>
        </p:nvPicPr>
        <p:blipFill>
          <a:blip r:embed="rId4"/>
          <a:stretch>
            <a:fillRect/>
          </a:stretch>
        </p:blipFill>
        <p:spPr>
          <a:xfrm>
            <a:off x="8743315" y="2999105"/>
            <a:ext cx="4232910" cy="5572125"/>
          </a:xfrm>
          <a:prstGeom prst="rect">
            <a:avLst/>
          </a:prstGeom>
        </p:spPr>
      </p:pic>
      <p:pic>
        <p:nvPicPr>
          <p:cNvPr id="21" name="Picture 20"/>
          <p:cNvPicPr>
            <a:picLocks noChangeAspect="1"/>
          </p:cNvPicPr>
          <p:nvPr/>
        </p:nvPicPr>
        <p:blipFill>
          <a:blip r:embed="rId5"/>
          <a:stretch>
            <a:fillRect/>
          </a:stretch>
        </p:blipFill>
        <p:spPr>
          <a:xfrm>
            <a:off x="13106400" y="3467100"/>
            <a:ext cx="3775710" cy="44221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4" grpId="1"/>
      <p:bldP spid="2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76835" y="0"/>
            <a:ext cx="18288000" cy="10287000"/>
          </a:xfrm>
          <a:prstGeom prst="rect">
            <a:avLst/>
          </a:prstGeom>
        </p:spPr>
      </p:pic>
      <p:grpSp>
        <p:nvGrpSpPr>
          <p:cNvPr id="3" name="Group 3"/>
          <p:cNvGrpSpPr/>
          <p:nvPr/>
        </p:nvGrpSpPr>
        <p:grpSpPr>
          <a:xfrm>
            <a:off x="1105535" y="1028700"/>
            <a:ext cx="16230600" cy="2010265"/>
            <a:chOff x="0" y="0"/>
            <a:chExt cx="9318553" cy="1154163"/>
          </a:xfrm>
        </p:grpSpPr>
        <p:sp>
          <p:nvSpPr>
            <p:cNvPr id="4" name="Freeform 4"/>
            <p:cNvSpPr/>
            <p:nvPr/>
          </p:nvSpPr>
          <p:spPr>
            <a:xfrm>
              <a:off x="80010" y="80010"/>
              <a:ext cx="9225843" cy="1061453"/>
            </a:xfrm>
            <a:custGeom>
              <a:avLst/>
              <a:gdLst/>
              <a:ahLst/>
              <a:cxnLst/>
              <a:rect l="l" t="t" r="r" b="b"/>
              <a:pathLst>
                <a:path w="9225843" h="1061453">
                  <a:moveTo>
                    <a:pt x="0" y="1006843"/>
                  </a:moveTo>
                  <a:lnTo>
                    <a:pt x="0" y="1061453"/>
                  </a:lnTo>
                  <a:lnTo>
                    <a:pt x="9225843" y="1061453"/>
                  </a:lnTo>
                  <a:lnTo>
                    <a:pt x="9225843" y="0"/>
                  </a:lnTo>
                  <a:lnTo>
                    <a:pt x="9171233" y="0"/>
                  </a:lnTo>
                  <a:lnTo>
                    <a:pt x="9171233" y="1006843"/>
                  </a:lnTo>
                  <a:close/>
                </a:path>
              </a:pathLst>
            </a:custGeom>
            <a:solidFill>
              <a:srgbClr val="FFFFFF"/>
            </a:solidFill>
          </p:spPr>
        </p:sp>
        <p:sp>
          <p:nvSpPr>
            <p:cNvPr id="5" name="Freeform 5"/>
            <p:cNvSpPr/>
            <p:nvPr/>
          </p:nvSpPr>
          <p:spPr>
            <a:xfrm>
              <a:off x="67310" y="67310"/>
              <a:ext cx="9251243" cy="1086853"/>
            </a:xfrm>
            <a:custGeom>
              <a:avLst/>
              <a:gdLst/>
              <a:ahLst/>
              <a:cxnLst/>
              <a:rect l="l" t="t" r="r" b="b"/>
              <a:pathLst>
                <a:path w="9251243" h="1086853">
                  <a:moveTo>
                    <a:pt x="9183933" y="0"/>
                  </a:moveTo>
                  <a:lnTo>
                    <a:pt x="9183933" y="12700"/>
                  </a:lnTo>
                  <a:lnTo>
                    <a:pt x="9238543" y="12700"/>
                  </a:lnTo>
                  <a:lnTo>
                    <a:pt x="9238543" y="1074153"/>
                  </a:lnTo>
                  <a:lnTo>
                    <a:pt x="12700" y="1074153"/>
                  </a:lnTo>
                  <a:lnTo>
                    <a:pt x="12700" y="1019543"/>
                  </a:lnTo>
                  <a:lnTo>
                    <a:pt x="0" y="1019543"/>
                  </a:lnTo>
                  <a:lnTo>
                    <a:pt x="0" y="1086853"/>
                  </a:lnTo>
                  <a:lnTo>
                    <a:pt x="9251243" y="1086853"/>
                  </a:lnTo>
                  <a:lnTo>
                    <a:pt x="9251243" y="0"/>
                  </a:lnTo>
                  <a:close/>
                </a:path>
              </a:pathLst>
            </a:custGeom>
            <a:solidFill>
              <a:srgbClr val="000000"/>
            </a:solidFill>
          </p:spPr>
        </p:sp>
        <p:sp>
          <p:nvSpPr>
            <p:cNvPr id="6" name="Freeform 6"/>
            <p:cNvSpPr/>
            <p:nvPr/>
          </p:nvSpPr>
          <p:spPr>
            <a:xfrm>
              <a:off x="12700" y="12700"/>
              <a:ext cx="9225843" cy="1061453"/>
            </a:xfrm>
            <a:custGeom>
              <a:avLst/>
              <a:gdLst/>
              <a:ahLst/>
              <a:cxnLst/>
              <a:rect l="l" t="t" r="r" b="b"/>
              <a:pathLst>
                <a:path w="9225843" h="1061453">
                  <a:moveTo>
                    <a:pt x="0" y="0"/>
                  </a:moveTo>
                  <a:lnTo>
                    <a:pt x="9225843" y="0"/>
                  </a:lnTo>
                  <a:lnTo>
                    <a:pt x="9225843" y="1061453"/>
                  </a:lnTo>
                  <a:lnTo>
                    <a:pt x="0" y="1061453"/>
                  </a:lnTo>
                  <a:close/>
                </a:path>
              </a:pathLst>
            </a:custGeom>
            <a:solidFill>
              <a:srgbClr val="B6E3F9"/>
            </a:solidFill>
          </p:spPr>
        </p:sp>
        <p:sp>
          <p:nvSpPr>
            <p:cNvPr id="7" name="Freeform 7"/>
            <p:cNvSpPr/>
            <p:nvPr/>
          </p:nvSpPr>
          <p:spPr>
            <a:xfrm>
              <a:off x="0" y="0"/>
              <a:ext cx="9251243" cy="1086853"/>
            </a:xfrm>
            <a:custGeom>
              <a:avLst/>
              <a:gdLst/>
              <a:ahLst/>
              <a:cxnLst/>
              <a:rect l="l" t="t" r="r" b="b"/>
              <a:pathLst>
                <a:path w="9251243" h="1086853">
                  <a:moveTo>
                    <a:pt x="80010" y="1086853"/>
                  </a:moveTo>
                  <a:lnTo>
                    <a:pt x="9251243" y="1086853"/>
                  </a:lnTo>
                  <a:lnTo>
                    <a:pt x="9251243" y="80010"/>
                  </a:lnTo>
                  <a:lnTo>
                    <a:pt x="9251243" y="67310"/>
                  </a:lnTo>
                  <a:lnTo>
                    <a:pt x="9251243" y="0"/>
                  </a:lnTo>
                  <a:lnTo>
                    <a:pt x="0" y="0"/>
                  </a:lnTo>
                  <a:lnTo>
                    <a:pt x="0" y="1086853"/>
                  </a:lnTo>
                  <a:lnTo>
                    <a:pt x="67310" y="1086853"/>
                  </a:lnTo>
                  <a:lnTo>
                    <a:pt x="80010" y="1086853"/>
                  </a:lnTo>
                  <a:close/>
                  <a:moveTo>
                    <a:pt x="12700" y="12700"/>
                  </a:moveTo>
                  <a:lnTo>
                    <a:pt x="9238543" y="12700"/>
                  </a:lnTo>
                  <a:lnTo>
                    <a:pt x="9238543" y="1074153"/>
                  </a:lnTo>
                  <a:lnTo>
                    <a:pt x="12700" y="1074153"/>
                  </a:lnTo>
                  <a:lnTo>
                    <a:pt x="12700" y="12700"/>
                  </a:lnTo>
                  <a:close/>
                </a:path>
              </a:pathLst>
            </a:custGeom>
            <a:solidFill>
              <a:srgbClr val="000000"/>
            </a:solidFill>
          </p:spPr>
        </p:sp>
      </p:grpSp>
      <p:grpSp>
        <p:nvGrpSpPr>
          <p:cNvPr id="8" name="Group 8"/>
          <p:cNvGrpSpPr/>
          <p:nvPr/>
        </p:nvGrpSpPr>
        <p:grpSpPr>
          <a:xfrm>
            <a:off x="1273051" y="3216535"/>
            <a:ext cx="16230600" cy="5975725"/>
            <a:chOff x="0" y="0"/>
            <a:chExt cx="9318553" cy="3430872"/>
          </a:xfrm>
        </p:grpSpPr>
        <p:sp>
          <p:nvSpPr>
            <p:cNvPr id="9" name="Freeform 9"/>
            <p:cNvSpPr/>
            <p:nvPr/>
          </p:nvSpPr>
          <p:spPr>
            <a:xfrm>
              <a:off x="80010" y="80010"/>
              <a:ext cx="9225843" cy="3338162"/>
            </a:xfrm>
            <a:custGeom>
              <a:avLst/>
              <a:gdLst/>
              <a:ahLst/>
              <a:cxnLst/>
              <a:rect l="l" t="t" r="r" b="b"/>
              <a:pathLst>
                <a:path w="9225843" h="3338162">
                  <a:moveTo>
                    <a:pt x="0" y="3283552"/>
                  </a:moveTo>
                  <a:lnTo>
                    <a:pt x="0" y="3338162"/>
                  </a:lnTo>
                  <a:lnTo>
                    <a:pt x="9225843" y="3338162"/>
                  </a:lnTo>
                  <a:lnTo>
                    <a:pt x="9225843" y="0"/>
                  </a:lnTo>
                  <a:lnTo>
                    <a:pt x="9171233" y="0"/>
                  </a:lnTo>
                  <a:lnTo>
                    <a:pt x="9171233" y="3283552"/>
                  </a:lnTo>
                  <a:close/>
                </a:path>
              </a:pathLst>
            </a:custGeom>
            <a:solidFill>
              <a:srgbClr val="000000"/>
            </a:solidFill>
          </p:spPr>
        </p:sp>
        <p:sp>
          <p:nvSpPr>
            <p:cNvPr id="10" name="Freeform 10"/>
            <p:cNvSpPr/>
            <p:nvPr/>
          </p:nvSpPr>
          <p:spPr>
            <a:xfrm>
              <a:off x="67310" y="67310"/>
              <a:ext cx="9251243" cy="3363562"/>
            </a:xfrm>
            <a:custGeom>
              <a:avLst/>
              <a:gdLst/>
              <a:ahLst/>
              <a:cxnLst/>
              <a:rect l="l" t="t" r="r" b="b"/>
              <a:pathLst>
                <a:path w="9251243" h="3363562">
                  <a:moveTo>
                    <a:pt x="9183933" y="0"/>
                  </a:moveTo>
                  <a:lnTo>
                    <a:pt x="9183933" y="12700"/>
                  </a:lnTo>
                  <a:lnTo>
                    <a:pt x="9238543" y="12700"/>
                  </a:lnTo>
                  <a:lnTo>
                    <a:pt x="9238543" y="3350862"/>
                  </a:lnTo>
                  <a:lnTo>
                    <a:pt x="12700" y="3350862"/>
                  </a:lnTo>
                  <a:lnTo>
                    <a:pt x="12700" y="3296252"/>
                  </a:lnTo>
                  <a:lnTo>
                    <a:pt x="0" y="3296252"/>
                  </a:lnTo>
                  <a:lnTo>
                    <a:pt x="0" y="3363562"/>
                  </a:lnTo>
                  <a:lnTo>
                    <a:pt x="9251243" y="3363562"/>
                  </a:lnTo>
                  <a:lnTo>
                    <a:pt x="9251243" y="0"/>
                  </a:lnTo>
                  <a:close/>
                </a:path>
              </a:pathLst>
            </a:custGeom>
            <a:solidFill>
              <a:srgbClr val="000000"/>
            </a:solidFill>
          </p:spPr>
        </p:sp>
        <p:sp>
          <p:nvSpPr>
            <p:cNvPr id="11" name="Freeform 11"/>
            <p:cNvSpPr/>
            <p:nvPr/>
          </p:nvSpPr>
          <p:spPr>
            <a:xfrm>
              <a:off x="12700" y="12700"/>
              <a:ext cx="9225843" cy="3338162"/>
            </a:xfrm>
            <a:custGeom>
              <a:avLst/>
              <a:gdLst/>
              <a:ahLst/>
              <a:cxnLst/>
              <a:rect l="l" t="t" r="r" b="b"/>
              <a:pathLst>
                <a:path w="9225843" h="3338162">
                  <a:moveTo>
                    <a:pt x="0" y="0"/>
                  </a:moveTo>
                  <a:lnTo>
                    <a:pt x="9225843" y="0"/>
                  </a:lnTo>
                  <a:lnTo>
                    <a:pt x="9225843" y="3338162"/>
                  </a:lnTo>
                  <a:lnTo>
                    <a:pt x="0" y="3338162"/>
                  </a:lnTo>
                  <a:close/>
                </a:path>
              </a:pathLst>
            </a:custGeom>
            <a:solidFill>
              <a:srgbClr val="FFFFFF"/>
            </a:solidFill>
          </p:spPr>
        </p:sp>
        <p:sp>
          <p:nvSpPr>
            <p:cNvPr id="12" name="Freeform 12"/>
            <p:cNvSpPr/>
            <p:nvPr/>
          </p:nvSpPr>
          <p:spPr>
            <a:xfrm>
              <a:off x="0" y="0"/>
              <a:ext cx="9251243" cy="3363562"/>
            </a:xfrm>
            <a:custGeom>
              <a:avLst/>
              <a:gdLst/>
              <a:ahLst/>
              <a:cxnLst/>
              <a:rect l="l" t="t" r="r" b="b"/>
              <a:pathLst>
                <a:path w="9251243" h="3363562">
                  <a:moveTo>
                    <a:pt x="80010" y="3363562"/>
                  </a:moveTo>
                  <a:lnTo>
                    <a:pt x="9251243" y="3363562"/>
                  </a:lnTo>
                  <a:lnTo>
                    <a:pt x="9251243" y="80010"/>
                  </a:lnTo>
                  <a:lnTo>
                    <a:pt x="9251243" y="67310"/>
                  </a:lnTo>
                  <a:lnTo>
                    <a:pt x="9251243" y="0"/>
                  </a:lnTo>
                  <a:lnTo>
                    <a:pt x="0" y="0"/>
                  </a:lnTo>
                  <a:lnTo>
                    <a:pt x="0" y="3363562"/>
                  </a:lnTo>
                  <a:lnTo>
                    <a:pt x="67310" y="3363562"/>
                  </a:lnTo>
                  <a:lnTo>
                    <a:pt x="80010" y="3363562"/>
                  </a:lnTo>
                  <a:close/>
                  <a:moveTo>
                    <a:pt x="12700" y="12700"/>
                  </a:moveTo>
                  <a:lnTo>
                    <a:pt x="9238543" y="12700"/>
                  </a:lnTo>
                  <a:lnTo>
                    <a:pt x="9238543" y="3350862"/>
                  </a:lnTo>
                  <a:lnTo>
                    <a:pt x="12700" y="3350862"/>
                  </a:lnTo>
                  <a:lnTo>
                    <a:pt x="12700" y="12700"/>
                  </a:lnTo>
                  <a:close/>
                </a:path>
              </a:pathLst>
            </a:custGeom>
            <a:solidFill>
              <a:srgbClr val="000000"/>
            </a:solidFill>
          </p:spPr>
        </p:sp>
      </p:grpSp>
      <p:grpSp>
        <p:nvGrpSpPr>
          <p:cNvPr id="13" name="Group 13"/>
          <p:cNvGrpSpPr/>
          <p:nvPr/>
        </p:nvGrpSpPr>
        <p:grpSpPr>
          <a:xfrm>
            <a:off x="15887985" y="1855253"/>
            <a:ext cx="670561" cy="357158"/>
            <a:chOff x="0" y="0"/>
            <a:chExt cx="805931" cy="429260"/>
          </a:xfrm>
        </p:grpSpPr>
        <p:sp>
          <p:nvSpPr>
            <p:cNvPr id="14" name="Freeform 14"/>
            <p:cNvSpPr/>
            <p:nvPr/>
          </p:nvSpPr>
          <p:spPr>
            <a:xfrm>
              <a:off x="0" y="-5080"/>
              <a:ext cx="805932" cy="434340"/>
            </a:xfrm>
            <a:custGeom>
              <a:avLst/>
              <a:gdLst/>
              <a:ahLst/>
              <a:cxnLst/>
              <a:rect l="l" t="t" r="r" b="b"/>
              <a:pathLst>
                <a:path w="805932" h="434340">
                  <a:moveTo>
                    <a:pt x="788152" y="187960"/>
                  </a:moveTo>
                  <a:lnTo>
                    <a:pt x="526531" y="11430"/>
                  </a:lnTo>
                  <a:cubicBezTo>
                    <a:pt x="508752" y="0"/>
                    <a:pt x="485892" y="3810"/>
                    <a:pt x="473192" y="21590"/>
                  </a:cubicBezTo>
                  <a:cubicBezTo>
                    <a:pt x="461761" y="39370"/>
                    <a:pt x="465571" y="62230"/>
                    <a:pt x="483352" y="74930"/>
                  </a:cubicBezTo>
                  <a:lnTo>
                    <a:pt x="642102" y="181610"/>
                  </a:lnTo>
                  <a:lnTo>
                    <a:pt x="0" y="181610"/>
                  </a:lnTo>
                  <a:lnTo>
                    <a:pt x="0" y="257810"/>
                  </a:lnTo>
                  <a:lnTo>
                    <a:pt x="642102" y="257810"/>
                  </a:lnTo>
                  <a:lnTo>
                    <a:pt x="483352" y="364490"/>
                  </a:lnTo>
                  <a:cubicBezTo>
                    <a:pt x="465572" y="375920"/>
                    <a:pt x="461762" y="400050"/>
                    <a:pt x="473192" y="417830"/>
                  </a:cubicBezTo>
                  <a:cubicBezTo>
                    <a:pt x="480812" y="429260"/>
                    <a:pt x="492242" y="434340"/>
                    <a:pt x="504942" y="434340"/>
                  </a:cubicBezTo>
                  <a:cubicBezTo>
                    <a:pt x="512562" y="434340"/>
                    <a:pt x="520182" y="431800"/>
                    <a:pt x="526532" y="427990"/>
                  </a:cubicBezTo>
                  <a:lnTo>
                    <a:pt x="789422" y="251460"/>
                  </a:lnTo>
                  <a:cubicBezTo>
                    <a:pt x="799582" y="243840"/>
                    <a:pt x="805932" y="232410"/>
                    <a:pt x="805932" y="219710"/>
                  </a:cubicBezTo>
                  <a:cubicBezTo>
                    <a:pt x="805932" y="207010"/>
                    <a:pt x="799582" y="195580"/>
                    <a:pt x="788152" y="187960"/>
                  </a:cubicBezTo>
                  <a:close/>
                </a:path>
              </a:pathLst>
            </a:custGeom>
            <a:solidFill>
              <a:srgbClr val="000000"/>
            </a:solidFill>
          </p:spPr>
        </p:sp>
      </p:grpSp>
      <p:pic>
        <p:nvPicPr>
          <p:cNvPr id="15" name="Picture 15"/>
          <p:cNvPicPr>
            <a:picLocks noChangeAspect="1"/>
          </p:cNvPicPr>
          <p:nvPr/>
        </p:nvPicPr>
        <p:blipFill>
          <a:blip r:embed="rId2"/>
          <a:srcRect/>
          <a:stretch>
            <a:fillRect/>
          </a:stretch>
        </p:blipFill>
        <p:spPr>
          <a:xfrm>
            <a:off x="15306296" y="1594542"/>
            <a:ext cx="1626261" cy="1235739"/>
          </a:xfrm>
          <a:prstGeom prst="rect">
            <a:avLst/>
          </a:prstGeom>
        </p:spPr>
      </p:pic>
      <p:sp>
        <p:nvSpPr>
          <p:cNvPr id="21" name="TextBox 34"/>
          <p:cNvSpPr txBox="1"/>
          <p:nvPr/>
        </p:nvSpPr>
        <p:spPr>
          <a:xfrm>
            <a:off x="1493223" y="1638228"/>
            <a:ext cx="15694198" cy="732155"/>
          </a:xfrm>
          <a:prstGeom prst="rect">
            <a:avLst/>
          </a:prstGeom>
        </p:spPr>
        <p:txBody>
          <a:bodyPr lIns="0" tIns="0" rIns="0" bIns="0" rtlCol="0" anchor="t">
            <a:spAutoFit/>
          </a:bodyPr>
          <a:lstStyle/>
          <a:p>
            <a:pPr>
              <a:lnSpc>
                <a:spcPts val="5710"/>
              </a:lnSpc>
            </a:pPr>
            <a:r>
              <a:rPr lang="en-US" sz="4760" b="1" spc="238">
                <a:solidFill>
                  <a:srgbClr val="000000"/>
                </a:solidFill>
                <a:latin typeface="Prompt Light Bold" panose="00000500000000000000"/>
              </a:rPr>
              <a:t>IV. Kết Luận</a:t>
            </a:r>
            <a:endParaRPr lang="en-US" sz="4760" b="1" spc="238">
              <a:solidFill>
                <a:srgbClr val="000000"/>
              </a:solidFill>
              <a:latin typeface="Prompt Light Bold" panose="00000500000000000000"/>
            </a:endParaRPr>
          </a:p>
        </p:txBody>
      </p:sp>
      <p:pic>
        <p:nvPicPr>
          <p:cNvPr id="17" name="Picture 16"/>
          <p:cNvPicPr>
            <a:picLocks noChangeAspect="1"/>
          </p:cNvPicPr>
          <p:nvPr/>
        </p:nvPicPr>
        <p:blipFill>
          <a:blip r:embed="rId3"/>
          <a:srcRect/>
          <a:stretch>
            <a:fillRect/>
          </a:stretch>
        </p:blipFill>
        <p:spPr>
          <a:xfrm>
            <a:off x="262266" y="1022035"/>
            <a:ext cx="1532867" cy="4033861"/>
          </a:xfrm>
          <a:prstGeom prst="rect">
            <a:avLst/>
          </a:prstGeom>
        </p:spPr>
      </p:pic>
      <p:pic>
        <p:nvPicPr>
          <p:cNvPr id="18" name="Picture 17"/>
          <p:cNvPicPr>
            <a:picLocks noChangeAspect="1"/>
          </p:cNvPicPr>
          <p:nvPr/>
        </p:nvPicPr>
        <p:blipFill>
          <a:blip r:embed="rId3"/>
          <a:srcRect/>
          <a:stretch>
            <a:fillRect/>
          </a:stretch>
        </p:blipFill>
        <p:spPr>
          <a:xfrm>
            <a:off x="16379004" y="1022035"/>
            <a:ext cx="1532867" cy="4033861"/>
          </a:xfrm>
          <a:prstGeom prst="rect">
            <a:avLst/>
          </a:prstGeom>
        </p:spPr>
      </p:pic>
      <p:pic>
        <p:nvPicPr>
          <p:cNvPr id="19" name="Picture 18"/>
          <p:cNvPicPr>
            <a:picLocks noChangeAspect="1"/>
          </p:cNvPicPr>
          <p:nvPr/>
        </p:nvPicPr>
        <p:blipFill>
          <a:blip r:embed="rId4"/>
          <a:srcRect/>
          <a:stretch>
            <a:fillRect/>
          </a:stretch>
        </p:blipFill>
        <p:spPr>
          <a:xfrm>
            <a:off x="238798" y="298918"/>
            <a:ext cx="1556335" cy="1556335"/>
          </a:xfrm>
          <a:prstGeom prst="rect">
            <a:avLst/>
          </a:prstGeom>
        </p:spPr>
      </p:pic>
      <p:pic>
        <p:nvPicPr>
          <p:cNvPr id="22" name="Picture 20"/>
          <p:cNvPicPr>
            <a:picLocks noChangeAspect="1"/>
          </p:cNvPicPr>
          <p:nvPr/>
        </p:nvPicPr>
        <p:blipFill>
          <a:blip r:embed="rId4"/>
          <a:srcRect/>
          <a:stretch>
            <a:fillRect/>
          </a:stretch>
        </p:blipFill>
        <p:spPr>
          <a:xfrm>
            <a:off x="16355536" y="298918"/>
            <a:ext cx="1556335" cy="1556335"/>
          </a:xfrm>
          <a:prstGeom prst="rect">
            <a:avLst/>
          </a:prstGeom>
        </p:spPr>
      </p:pic>
      <p:sp>
        <p:nvSpPr>
          <p:cNvPr id="26" name="Text Box 25"/>
          <p:cNvSpPr txBox="1"/>
          <p:nvPr/>
        </p:nvSpPr>
        <p:spPr>
          <a:xfrm>
            <a:off x="1522730" y="3619500"/>
            <a:ext cx="14921865" cy="4707890"/>
          </a:xfrm>
          <a:prstGeom prst="rect">
            <a:avLst/>
          </a:prstGeom>
          <a:noFill/>
        </p:spPr>
        <p:txBody>
          <a:bodyPr wrap="square" rtlCol="0">
            <a:spAutoFit/>
          </a:bodyPr>
          <a:p>
            <a:pPr marL="457200" indent="-457200">
              <a:lnSpc>
                <a:spcPct val="125000"/>
              </a:lnSpc>
              <a:spcBef>
                <a:spcPts val="0"/>
              </a:spcBef>
              <a:spcAft>
                <a:spcPts val="0"/>
              </a:spcAft>
              <a:buFont typeface="Wingdings" panose="05000000000000000000" charset="0"/>
              <a:buChar char="Ø"/>
            </a:pPr>
            <a:r>
              <a:rPr lang="en-US" sz="3000" b="1"/>
              <a:t>Một số kết quả trong quá trình nghiên cứu đề tài:</a:t>
            </a:r>
            <a:endParaRPr lang="en-US" sz="3000" b="1"/>
          </a:p>
          <a:p>
            <a:pPr indent="0">
              <a:lnSpc>
                <a:spcPct val="125000"/>
              </a:lnSpc>
              <a:spcBef>
                <a:spcPts val="0"/>
              </a:spcBef>
              <a:spcAft>
                <a:spcPts val="0"/>
              </a:spcAft>
              <a:buFont typeface="Wingdings" panose="05000000000000000000" charset="0"/>
              <a:buNone/>
            </a:pPr>
            <a:r>
              <a:rPr lang="en-US" sz="3000"/>
              <a:t>Hệ thống cơ bản được kiến thức lý thuyết đồ thị, tô màu đồ thị và</a:t>
            </a:r>
            <a:endParaRPr lang="en-US" sz="3000"/>
          </a:p>
          <a:p>
            <a:pPr indent="0">
              <a:lnSpc>
                <a:spcPct val="125000"/>
              </a:lnSpc>
              <a:spcBef>
                <a:spcPts val="0"/>
              </a:spcBef>
              <a:spcAft>
                <a:spcPts val="0"/>
              </a:spcAft>
              <a:buFont typeface="Wingdings" panose="05000000000000000000" charset="0"/>
              <a:buNone/>
            </a:pPr>
            <a:r>
              <a:rPr lang="en-US" sz="3000"/>
              <a:t>hiểu sâu hơn về các định nghĩa, định lí, thuật toán, các bài toán tô màu đồ thị.Đưa  ra được các thuật toán  khác nhau và vận dụng thuật toán đó   để giải quyết các bài toán tô màu đồ thị.</a:t>
            </a:r>
            <a:endParaRPr lang="en-US" sz="3000"/>
          </a:p>
          <a:p>
            <a:pPr marL="457200" indent="-457200">
              <a:lnSpc>
                <a:spcPct val="125000"/>
              </a:lnSpc>
              <a:spcBef>
                <a:spcPts val="0"/>
              </a:spcBef>
              <a:spcAft>
                <a:spcPts val="0"/>
              </a:spcAft>
              <a:buFont typeface="Wingdings" panose="05000000000000000000" charset="0"/>
              <a:buChar char="Ø"/>
            </a:pPr>
            <a:r>
              <a:rPr lang="en-US" sz="3000" b="1"/>
              <a:t>Hướng phát triển :</a:t>
            </a:r>
            <a:endParaRPr lang="en-US" sz="3000" b="1"/>
          </a:p>
          <a:p>
            <a:pPr indent="0">
              <a:lnSpc>
                <a:spcPct val="125000"/>
              </a:lnSpc>
              <a:spcBef>
                <a:spcPts val="0"/>
              </a:spcBef>
              <a:spcAft>
                <a:spcPts val="0"/>
              </a:spcAft>
              <a:buFont typeface="Wingdings" panose="05000000000000000000" charset="0"/>
              <a:buNone/>
            </a:pPr>
            <a:r>
              <a:rPr lang="en-US" sz="3000"/>
              <a:t>Các phương pháp sử dụng các thuật toán này có thể được mở rộng cho các bài toán tô màu đồ thị có nhiều ràng buộc hơn. Các thuật toán này nên được được cài đặt và phát triển thành một phần mềm để có thể sử dụng thuận tiện trong thực tế.</a:t>
            </a:r>
            <a:endParaRPr lang="en-US" sz="3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77246">
            <a:off x="7573421" y="7651885"/>
            <a:ext cx="2381286" cy="2398732"/>
          </a:xfrm>
          <a:prstGeom prst="rect">
            <a:avLst/>
          </a:prstGeom>
        </p:spPr>
      </p:pic>
      <p:grpSp>
        <p:nvGrpSpPr>
          <p:cNvPr id="4" name="Group 4"/>
          <p:cNvGrpSpPr/>
          <p:nvPr/>
        </p:nvGrpSpPr>
        <p:grpSpPr>
          <a:xfrm>
            <a:off x="1028700" y="2595676"/>
            <a:ext cx="16077660" cy="5103626"/>
            <a:chOff x="0" y="0"/>
            <a:chExt cx="7463119" cy="2369062"/>
          </a:xfrm>
        </p:grpSpPr>
        <p:sp>
          <p:nvSpPr>
            <p:cNvPr id="5" name="Freeform 5"/>
            <p:cNvSpPr/>
            <p:nvPr/>
          </p:nvSpPr>
          <p:spPr>
            <a:xfrm>
              <a:off x="80010" y="80010"/>
              <a:ext cx="7370409" cy="2276352"/>
            </a:xfrm>
            <a:custGeom>
              <a:avLst/>
              <a:gdLst/>
              <a:ahLst/>
              <a:cxnLst/>
              <a:rect l="l" t="t" r="r" b="b"/>
              <a:pathLst>
                <a:path w="7370409" h="2276352">
                  <a:moveTo>
                    <a:pt x="0" y="2221742"/>
                  </a:moveTo>
                  <a:lnTo>
                    <a:pt x="0" y="2276352"/>
                  </a:lnTo>
                  <a:lnTo>
                    <a:pt x="7370409" y="2276352"/>
                  </a:lnTo>
                  <a:lnTo>
                    <a:pt x="7370409" y="0"/>
                  </a:lnTo>
                  <a:lnTo>
                    <a:pt x="7315799" y="0"/>
                  </a:lnTo>
                  <a:lnTo>
                    <a:pt x="7315799" y="2221742"/>
                  </a:lnTo>
                  <a:close/>
                </a:path>
              </a:pathLst>
            </a:custGeom>
            <a:solidFill>
              <a:srgbClr val="B6E3F9"/>
            </a:solidFill>
          </p:spPr>
        </p:sp>
        <p:sp>
          <p:nvSpPr>
            <p:cNvPr id="6" name="Freeform 6"/>
            <p:cNvSpPr/>
            <p:nvPr/>
          </p:nvSpPr>
          <p:spPr>
            <a:xfrm>
              <a:off x="67310" y="67310"/>
              <a:ext cx="7395809" cy="2301752"/>
            </a:xfrm>
            <a:custGeom>
              <a:avLst/>
              <a:gdLst/>
              <a:ahLst/>
              <a:cxnLst/>
              <a:rect l="l" t="t" r="r" b="b"/>
              <a:pathLst>
                <a:path w="7395809" h="2301752">
                  <a:moveTo>
                    <a:pt x="7328499" y="0"/>
                  </a:moveTo>
                  <a:lnTo>
                    <a:pt x="7328499" y="12700"/>
                  </a:lnTo>
                  <a:lnTo>
                    <a:pt x="7383109" y="12700"/>
                  </a:lnTo>
                  <a:lnTo>
                    <a:pt x="7383109" y="2289052"/>
                  </a:lnTo>
                  <a:lnTo>
                    <a:pt x="12700" y="2289052"/>
                  </a:lnTo>
                  <a:lnTo>
                    <a:pt x="12700" y="2234442"/>
                  </a:lnTo>
                  <a:lnTo>
                    <a:pt x="0" y="2234442"/>
                  </a:lnTo>
                  <a:lnTo>
                    <a:pt x="0" y="2301752"/>
                  </a:lnTo>
                  <a:lnTo>
                    <a:pt x="7395809" y="2301752"/>
                  </a:lnTo>
                  <a:lnTo>
                    <a:pt x="7395809" y="0"/>
                  </a:lnTo>
                  <a:close/>
                </a:path>
              </a:pathLst>
            </a:custGeom>
            <a:solidFill>
              <a:srgbClr val="000000"/>
            </a:solidFill>
          </p:spPr>
        </p:sp>
        <p:sp>
          <p:nvSpPr>
            <p:cNvPr id="7" name="Freeform 7"/>
            <p:cNvSpPr/>
            <p:nvPr/>
          </p:nvSpPr>
          <p:spPr>
            <a:xfrm>
              <a:off x="12700" y="12700"/>
              <a:ext cx="7370409" cy="2276352"/>
            </a:xfrm>
            <a:custGeom>
              <a:avLst/>
              <a:gdLst/>
              <a:ahLst/>
              <a:cxnLst/>
              <a:rect l="l" t="t" r="r" b="b"/>
              <a:pathLst>
                <a:path w="7370409" h="2276352">
                  <a:moveTo>
                    <a:pt x="0" y="0"/>
                  </a:moveTo>
                  <a:lnTo>
                    <a:pt x="7370409" y="0"/>
                  </a:lnTo>
                  <a:lnTo>
                    <a:pt x="7370409" y="2276352"/>
                  </a:lnTo>
                  <a:lnTo>
                    <a:pt x="0" y="2276352"/>
                  </a:lnTo>
                  <a:close/>
                </a:path>
              </a:pathLst>
            </a:custGeom>
            <a:solidFill>
              <a:srgbClr val="FFFFFF"/>
            </a:solidFill>
          </p:spPr>
        </p:sp>
        <p:sp>
          <p:nvSpPr>
            <p:cNvPr id="8" name="Freeform 8"/>
            <p:cNvSpPr/>
            <p:nvPr/>
          </p:nvSpPr>
          <p:spPr>
            <a:xfrm>
              <a:off x="0" y="0"/>
              <a:ext cx="7395809" cy="2301752"/>
            </a:xfrm>
            <a:custGeom>
              <a:avLst/>
              <a:gdLst/>
              <a:ahLst/>
              <a:cxnLst/>
              <a:rect l="l" t="t" r="r" b="b"/>
              <a:pathLst>
                <a:path w="7395809" h="2301752">
                  <a:moveTo>
                    <a:pt x="80010" y="2301752"/>
                  </a:moveTo>
                  <a:lnTo>
                    <a:pt x="7395809" y="2301752"/>
                  </a:lnTo>
                  <a:lnTo>
                    <a:pt x="7395809" y="80010"/>
                  </a:lnTo>
                  <a:lnTo>
                    <a:pt x="7395809" y="67310"/>
                  </a:lnTo>
                  <a:lnTo>
                    <a:pt x="7395809" y="0"/>
                  </a:lnTo>
                  <a:lnTo>
                    <a:pt x="0" y="0"/>
                  </a:lnTo>
                  <a:lnTo>
                    <a:pt x="0" y="2301752"/>
                  </a:lnTo>
                  <a:lnTo>
                    <a:pt x="67310" y="2301752"/>
                  </a:lnTo>
                  <a:lnTo>
                    <a:pt x="80010" y="2301752"/>
                  </a:lnTo>
                  <a:close/>
                  <a:moveTo>
                    <a:pt x="12700" y="12700"/>
                  </a:moveTo>
                  <a:lnTo>
                    <a:pt x="7383109" y="12700"/>
                  </a:lnTo>
                  <a:lnTo>
                    <a:pt x="7383109" y="2289052"/>
                  </a:lnTo>
                  <a:lnTo>
                    <a:pt x="12700" y="2289052"/>
                  </a:lnTo>
                  <a:lnTo>
                    <a:pt x="12700" y="12700"/>
                  </a:lnTo>
                  <a:close/>
                </a:path>
              </a:pathLst>
            </a:custGeom>
            <a:solidFill>
              <a:srgbClr val="000000"/>
            </a:solidFill>
          </p:spPr>
        </p:sp>
      </p:grpSp>
      <p:grpSp>
        <p:nvGrpSpPr>
          <p:cNvPr id="9" name="Group 9"/>
          <p:cNvGrpSpPr/>
          <p:nvPr/>
        </p:nvGrpSpPr>
        <p:grpSpPr>
          <a:xfrm>
            <a:off x="1315544" y="4128381"/>
            <a:ext cx="15406911" cy="3616830"/>
            <a:chOff x="0" y="285469"/>
            <a:chExt cx="20542549" cy="4822440"/>
          </a:xfrm>
        </p:grpSpPr>
        <p:sp>
          <p:nvSpPr>
            <p:cNvPr id="10" name="TextBox 10"/>
            <p:cNvSpPr txBox="1"/>
            <p:nvPr/>
          </p:nvSpPr>
          <p:spPr>
            <a:xfrm>
              <a:off x="74507" y="285469"/>
              <a:ext cx="20468042" cy="2708486"/>
            </a:xfrm>
            <a:prstGeom prst="rect">
              <a:avLst/>
            </a:prstGeom>
          </p:spPr>
          <p:txBody>
            <a:bodyPr lIns="0" tIns="0" rIns="0" bIns="0" rtlCol="0" anchor="t">
              <a:spAutoFit/>
            </a:bodyPr>
            <a:lstStyle/>
            <a:p>
              <a:pPr algn="ctr">
                <a:lnSpc>
                  <a:spcPts val="7920"/>
                </a:lnSpc>
              </a:pPr>
              <a:r>
                <a:rPr lang="en-US" sz="6600" spc="330" dirty="0" err="1">
                  <a:solidFill>
                    <a:srgbClr val="000000"/>
                  </a:solidFill>
                  <a:latin typeface="Public Sans"/>
                </a:rPr>
                <a:t>Cảm</a:t>
              </a:r>
              <a:r>
                <a:rPr lang="en-US" sz="6600" spc="330" dirty="0">
                  <a:solidFill>
                    <a:srgbClr val="000000"/>
                  </a:solidFill>
                  <a:latin typeface="Public Sans"/>
                </a:rPr>
                <a:t> </a:t>
              </a:r>
              <a:r>
                <a:rPr lang="en-US" sz="6600" spc="330" dirty="0" err="1">
                  <a:solidFill>
                    <a:srgbClr val="000000"/>
                  </a:solidFill>
                  <a:latin typeface="Public Sans"/>
                </a:rPr>
                <a:t>ơn</a:t>
              </a:r>
              <a:r>
                <a:rPr lang="en-US" sz="6600" spc="330" dirty="0">
                  <a:solidFill>
                    <a:srgbClr val="000000"/>
                  </a:solidFill>
                  <a:latin typeface="Public Sans"/>
                </a:rPr>
                <a:t> cô </a:t>
              </a:r>
              <a:r>
                <a:rPr lang="en-US" sz="6600" spc="330" dirty="0" err="1">
                  <a:solidFill>
                    <a:srgbClr val="000000"/>
                  </a:solidFill>
                  <a:latin typeface="Public Sans"/>
                </a:rPr>
                <a:t>và</a:t>
              </a:r>
              <a:r>
                <a:rPr lang="en-US" sz="6600" spc="330" dirty="0">
                  <a:solidFill>
                    <a:srgbClr val="000000"/>
                  </a:solidFill>
                  <a:latin typeface="Public Sans"/>
                </a:rPr>
                <a:t> </a:t>
              </a:r>
              <a:r>
                <a:rPr lang="en-US" sz="6600" spc="330" dirty="0" err="1">
                  <a:solidFill>
                    <a:srgbClr val="000000"/>
                  </a:solidFill>
                  <a:latin typeface="Public Sans"/>
                </a:rPr>
                <a:t>các</a:t>
              </a:r>
              <a:r>
                <a:rPr lang="en-US" sz="6600" spc="330" dirty="0">
                  <a:solidFill>
                    <a:srgbClr val="000000"/>
                  </a:solidFill>
                  <a:latin typeface="Public Sans"/>
                </a:rPr>
                <a:t> </a:t>
              </a:r>
              <a:r>
                <a:rPr lang="en-US" sz="6600" spc="330" dirty="0" err="1">
                  <a:solidFill>
                    <a:srgbClr val="000000"/>
                  </a:solidFill>
                  <a:latin typeface="Public Sans"/>
                </a:rPr>
                <a:t>bạn</a:t>
              </a:r>
              <a:r>
                <a:rPr lang="en-US" sz="6600" spc="330" dirty="0">
                  <a:solidFill>
                    <a:srgbClr val="000000"/>
                  </a:solidFill>
                  <a:latin typeface="Public Sans"/>
                </a:rPr>
                <a:t> </a:t>
              </a:r>
              <a:r>
                <a:rPr lang="en-US" sz="6600" spc="330" dirty="0" err="1">
                  <a:solidFill>
                    <a:srgbClr val="000000"/>
                  </a:solidFill>
                  <a:latin typeface="Public Sans"/>
                </a:rPr>
                <a:t>đã</a:t>
              </a:r>
              <a:r>
                <a:rPr lang="en-US" sz="6600" spc="330" dirty="0">
                  <a:solidFill>
                    <a:srgbClr val="000000"/>
                  </a:solidFill>
                  <a:latin typeface="Public Sans"/>
                </a:rPr>
                <a:t> </a:t>
              </a:r>
              <a:r>
                <a:rPr lang="en-US" sz="6600" spc="330" dirty="0" err="1">
                  <a:solidFill>
                    <a:srgbClr val="000000"/>
                  </a:solidFill>
                  <a:latin typeface="Public Sans"/>
                </a:rPr>
                <a:t>chú</a:t>
              </a:r>
              <a:r>
                <a:rPr lang="en-US" sz="6600" spc="330" dirty="0">
                  <a:solidFill>
                    <a:srgbClr val="000000"/>
                  </a:solidFill>
                  <a:latin typeface="Public Sans"/>
                </a:rPr>
                <a:t> ý </a:t>
              </a:r>
              <a:r>
                <a:rPr lang="en-US" sz="6600" spc="330" dirty="0" err="1">
                  <a:solidFill>
                    <a:srgbClr val="000000"/>
                  </a:solidFill>
                  <a:latin typeface="Public Sans"/>
                </a:rPr>
                <a:t>lắng</a:t>
              </a:r>
              <a:r>
                <a:rPr lang="en-US" sz="6600" spc="330" dirty="0">
                  <a:solidFill>
                    <a:srgbClr val="000000"/>
                  </a:solidFill>
                  <a:latin typeface="Public Sans"/>
                </a:rPr>
                <a:t> </a:t>
              </a:r>
              <a:r>
                <a:rPr lang="en-US" sz="6600" spc="330" dirty="0" err="1">
                  <a:solidFill>
                    <a:srgbClr val="000000"/>
                  </a:solidFill>
                  <a:latin typeface="Public Sans"/>
                </a:rPr>
                <a:t>nghe</a:t>
              </a:r>
              <a:r>
                <a:rPr lang="en-US" sz="6600" spc="330" dirty="0">
                  <a:solidFill>
                    <a:srgbClr val="000000"/>
                  </a:solidFill>
                  <a:latin typeface="Public Sans"/>
                </a:rPr>
                <a:t> </a:t>
              </a:r>
              <a:r>
                <a:rPr lang="en-US" sz="6600" spc="330" dirty="0" err="1">
                  <a:solidFill>
                    <a:srgbClr val="000000"/>
                  </a:solidFill>
                  <a:latin typeface="Public Sans"/>
                </a:rPr>
                <a:t>bài</a:t>
              </a:r>
              <a:r>
                <a:rPr lang="en-US" sz="6600" spc="330" dirty="0">
                  <a:solidFill>
                    <a:srgbClr val="000000"/>
                  </a:solidFill>
                  <a:latin typeface="Public Sans"/>
                </a:rPr>
                <a:t> </a:t>
              </a:r>
              <a:r>
                <a:rPr lang="en-US" sz="6600" spc="330" dirty="0" err="1">
                  <a:solidFill>
                    <a:srgbClr val="000000"/>
                  </a:solidFill>
                  <a:latin typeface="Public Sans"/>
                </a:rPr>
                <a:t>thuyết</a:t>
              </a:r>
              <a:r>
                <a:rPr lang="en-US" sz="6600" spc="330" dirty="0">
                  <a:solidFill>
                    <a:srgbClr val="000000"/>
                  </a:solidFill>
                  <a:latin typeface="Public Sans"/>
                </a:rPr>
                <a:t> </a:t>
              </a:r>
              <a:r>
                <a:rPr lang="en-US" sz="6600" spc="330" dirty="0" err="1">
                  <a:solidFill>
                    <a:srgbClr val="000000"/>
                  </a:solidFill>
                  <a:latin typeface="Public Sans"/>
                </a:rPr>
                <a:t>trình</a:t>
              </a:r>
              <a:r>
                <a:rPr lang="en-US" sz="6600" spc="330" dirty="0">
                  <a:solidFill>
                    <a:srgbClr val="000000"/>
                  </a:solidFill>
                  <a:latin typeface="Public Sans"/>
                </a:rPr>
                <a:t> </a:t>
              </a:r>
              <a:r>
                <a:rPr lang="en-US" sz="6600" spc="330" dirty="0" err="1">
                  <a:solidFill>
                    <a:srgbClr val="000000"/>
                  </a:solidFill>
                  <a:latin typeface="Public Sans"/>
                </a:rPr>
                <a:t>của</a:t>
              </a:r>
              <a:r>
                <a:rPr lang="en-US" sz="6600" spc="330" dirty="0">
                  <a:solidFill>
                    <a:srgbClr val="000000"/>
                  </a:solidFill>
                  <a:latin typeface="Public Sans"/>
                </a:rPr>
                <a:t> </a:t>
              </a:r>
              <a:r>
                <a:rPr lang="en-US" sz="6600" spc="330" dirty="0" err="1">
                  <a:solidFill>
                    <a:srgbClr val="000000"/>
                  </a:solidFill>
                  <a:latin typeface="Public Sans"/>
                </a:rPr>
                <a:t>nhóm</a:t>
              </a:r>
              <a:r>
                <a:rPr lang="en-US" sz="6600" spc="330" dirty="0">
                  <a:solidFill>
                    <a:srgbClr val="000000"/>
                  </a:solidFill>
                  <a:latin typeface="Public Sans"/>
                </a:rPr>
                <a:t> 13 </a:t>
              </a:r>
              <a:endParaRPr lang="en-US" sz="6600" spc="330" dirty="0">
                <a:solidFill>
                  <a:srgbClr val="000000"/>
                </a:solidFill>
                <a:latin typeface="Public Sans"/>
              </a:endParaRPr>
            </a:p>
          </p:txBody>
        </p:sp>
        <p:sp>
          <p:nvSpPr>
            <p:cNvPr id="11" name="TextBox 11"/>
            <p:cNvSpPr txBox="1"/>
            <p:nvPr/>
          </p:nvSpPr>
          <p:spPr>
            <a:xfrm>
              <a:off x="0" y="4780217"/>
              <a:ext cx="20468042" cy="327692"/>
            </a:xfrm>
            <a:prstGeom prst="rect">
              <a:avLst/>
            </a:prstGeom>
          </p:spPr>
          <p:txBody>
            <a:bodyPr lIns="0" tIns="0" rIns="0" bIns="0" rtlCol="0" anchor="t">
              <a:spAutoFit/>
            </a:bodyPr>
            <a:lstStyle/>
            <a:p>
              <a:pPr marL="0" lvl="0" indent="0" algn="ctr">
                <a:lnSpc>
                  <a:spcPts val="1915"/>
                </a:lnSpc>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12915041" y="161601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00195" y="1921315"/>
            <a:ext cx="590151" cy="590151"/>
          </a:xfrm>
          <a:prstGeom prst="rect">
            <a:avLst/>
          </a:prstGeom>
        </p:spPr>
      </p:pic>
      <p:grpSp>
        <p:nvGrpSpPr>
          <p:cNvPr id="7" name="Group 7"/>
          <p:cNvGrpSpPr/>
          <p:nvPr/>
        </p:nvGrpSpPr>
        <p:grpSpPr>
          <a:xfrm>
            <a:off x="1306896" y="3196946"/>
            <a:ext cx="15674207" cy="5460169"/>
            <a:chOff x="0" y="0"/>
            <a:chExt cx="20898943" cy="7280226"/>
          </a:xfrm>
        </p:grpSpPr>
        <p:grpSp>
          <p:nvGrpSpPr>
            <p:cNvPr id="8" name="Group 8"/>
            <p:cNvGrpSpPr>
              <a:grpSpLocks noChangeAspect="1"/>
            </p:cNvGrpSpPr>
            <p:nvPr/>
          </p:nvGrpSpPr>
          <p:grpSpPr>
            <a:xfrm>
              <a:off x="617142" y="479729"/>
              <a:ext cx="20281801" cy="6800497"/>
              <a:chOff x="0" y="0"/>
              <a:chExt cx="18938240" cy="6350000"/>
            </a:xfrm>
          </p:grpSpPr>
          <p:sp>
            <p:nvSpPr>
              <p:cNvPr id="9" name="Freeform 9"/>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F4F4F4"/>
              </a:solidFill>
            </p:spPr>
          </p:sp>
          <p:sp>
            <p:nvSpPr>
              <p:cNvPr id="10" name="Freeform 10"/>
              <p:cNvSpPr/>
              <p:nvPr/>
            </p:nvSpPr>
            <p:spPr>
              <a:xfrm>
                <a:off x="27940" y="944880"/>
                <a:ext cx="18882360" cy="5377180"/>
              </a:xfrm>
              <a:custGeom>
                <a:avLst/>
                <a:gdLst/>
                <a:ahLst/>
                <a:cxnLst/>
                <a:rect l="l" t="t" r="r" b="b"/>
                <a:pathLst>
                  <a:path w="18882360" h="537718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solidFill>
                <a:srgbClr val="FFFFFF"/>
              </a:solidFill>
              <a:ln w="12700">
                <a:solidFill>
                  <a:srgbClr val="000000"/>
                </a:solidFill>
              </a:ln>
            </p:spPr>
          </p:sp>
          <p:sp>
            <p:nvSpPr>
              <p:cNvPr id="11" name="Freeform 11"/>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12" name="Freeform 12"/>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000000"/>
              </a:solidFill>
            </p:spPr>
          </p:sp>
        </p:grpSp>
        <p:grpSp>
          <p:nvGrpSpPr>
            <p:cNvPr id="13" name="Group 13"/>
            <p:cNvGrpSpPr>
              <a:grpSpLocks noChangeAspect="1"/>
            </p:cNvGrpSpPr>
            <p:nvPr/>
          </p:nvGrpSpPr>
          <p:grpSpPr>
            <a:xfrm>
              <a:off x="0" y="0"/>
              <a:ext cx="20281801" cy="6800497"/>
              <a:chOff x="0" y="0"/>
              <a:chExt cx="18938240" cy="6350000"/>
            </a:xfrm>
          </p:grpSpPr>
          <p:sp>
            <p:nvSpPr>
              <p:cNvPr id="14" name="Freeform 14"/>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F4F4F4"/>
              </a:solidFill>
            </p:spPr>
          </p:sp>
          <p:sp>
            <p:nvSpPr>
              <p:cNvPr id="15" name="Freeform 15"/>
              <p:cNvSpPr/>
              <p:nvPr/>
            </p:nvSpPr>
            <p:spPr>
              <a:xfrm>
                <a:off x="27940" y="944880"/>
                <a:ext cx="18882360" cy="5377180"/>
              </a:xfrm>
              <a:custGeom>
                <a:avLst/>
                <a:gdLst/>
                <a:ahLst/>
                <a:cxnLst/>
                <a:rect l="l" t="t" r="r" b="b"/>
                <a:pathLst>
                  <a:path w="18882360" h="537718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solidFill>
                <a:srgbClr val="FFFFFF"/>
              </a:solidFill>
              <a:ln w="12700">
                <a:solidFill>
                  <a:srgbClr val="000000"/>
                </a:solidFill>
              </a:ln>
            </p:spPr>
          </p:sp>
          <p:sp>
            <p:nvSpPr>
              <p:cNvPr id="16" name="Freeform 16"/>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17" name="Freeform 17"/>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000000"/>
              </a:solidFill>
            </p:spPr>
          </p:sp>
        </p:grpSp>
      </p:grpSp>
      <p:grpSp>
        <p:nvGrpSpPr>
          <p:cNvPr id="18" name="Group 18"/>
          <p:cNvGrpSpPr/>
          <p:nvPr/>
        </p:nvGrpSpPr>
        <p:grpSpPr>
          <a:xfrm>
            <a:off x="1306896" y="1643759"/>
            <a:ext cx="11066699" cy="1173012"/>
            <a:chOff x="0" y="0"/>
            <a:chExt cx="12452590" cy="1319910"/>
          </a:xfrm>
        </p:grpSpPr>
        <p:sp>
          <p:nvSpPr>
            <p:cNvPr id="19" name="Freeform 19"/>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0" name="Freeform 20"/>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10157" y="6831463"/>
            <a:ext cx="1561471" cy="1212269"/>
          </a:xfrm>
          <a:prstGeom prst="rect">
            <a:avLst/>
          </a:prstGeom>
        </p:spPr>
      </p:pic>
      <p:pic>
        <p:nvPicPr>
          <p:cNvPr id="22" name="Picture 22"/>
          <p:cNvPicPr>
            <a:picLocks noChangeAspect="1"/>
          </p:cNvPicPr>
          <p:nvPr/>
        </p:nvPicPr>
        <p:blipFill>
          <a:blip r:embed="rId6"/>
          <a:srcRect/>
          <a:stretch>
            <a:fillRect/>
          </a:stretch>
        </p:blipFill>
        <p:spPr>
          <a:xfrm>
            <a:off x="678498" y="6831463"/>
            <a:ext cx="3737018" cy="3550167"/>
          </a:xfrm>
          <a:prstGeom prst="rect">
            <a:avLst/>
          </a:prstGeom>
        </p:spPr>
      </p:pic>
      <p:pic>
        <p:nvPicPr>
          <p:cNvPr id="23" name="Picture 23"/>
          <p:cNvPicPr>
            <a:picLocks noChangeAspect="1"/>
          </p:cNvPicPr>
          <p:nvPr/>
        </p:nvPicPr>
        <p:blipFill>
          <a:blip r:embed="rId7"/>
          <a:srcRect l="3399" t="42040" r="1070"/>
          <a:stretch>
            <a:fillRect/>
          </a:stretch>
        </p:blipFill>
        <p:spPr>
          <a:xfrm>
            <a:off x="11407127" y="9038116"/>
            <a:ext cx="5940481" cy="1099282"/>
          </a:xfrm>
          <a:prstGeom prst="rect">
            <a:avLst/>
          </a:prstGeom>
        </p:spPr>
      </p:pic>
      <p:pic>
        <p:nvPicPr>
          <p:cNvPr id="24" name="Picture 24"/>
          <p:cNvPicPr>
            <a:picLocks noChangeAspect="1"/>
          </p:cNvPicPr>
          <p:nvPr/>
        </p:nvPicPr>
        <p:blipFill>
          <a:blip r:embed="rId8"/>
          <a:srcRect/>
          <a:stretch>
            <a:fillRect/>
          </a:stretch>
        </p:blipFill>
        <p:spPr>
          <a:xfrm>
            <a:off x="11174235" y="1616010"/>
            <a:ext cx="1098614" cy="1187690"/>
          </a:xfrm>
          <a:prstGeom prst="rect">
            <a:avLst/>
          </a:prstGeom>
        </p:spPr>
      </p:pic>
      <p:grpSp>
        <p:nvGrpSpPr>
          <p:cNvPr id="25" name="Group 25"/>
          <p:cNvGrpSpPr/>
          <p:nvPr/>
        </p:nvGrpSpPr>
        <p:grpSpPr>
          <a:xfrm>
            <a:off x="1306550" y="4565386"/>
            <a:ext cx="13272770" cy="4472095"/>
            <a:chOff x="-773007" y="406188"/>
            <a:chExt cx="17697027" cy="5962793"/>
          </a:xfrm>
        </p:grpSpPr>
        <p:sp>
          <p:nvSpPr>
            <p:cNvPr id="26" name="TextBox 26"/>
            <p:cNvSpPr txBox="1"/>
            <p:nvPr/>
          </p:nvSpPr>
          <p:spPr>
            <a:xfrm>
              <a:off x="-773007" y="406188"/>
              <a:ext cx="17697027" cy="3282527"/>
            </a:xfrm>
            <a:prstGeom prst="rect">
              <a:avLst/>
            </a:prstGeom>
          </p:spPr>
          <p:txBody>
            <a:bodyPr wrap="square" lIns="0" tIns="0" rIns="0" bIns="0" rtlCol="0" anchor="t">
              <a:spAutoFit/>
            </a:bodyPr>
            <a:lstStyle/>
            <a:p>
              <a:pPr algn="ctr">
                <a:lnSpc>
                  <a:spcPct val="100000"/>
                </a:lnSpc>
              </a:pPr>
              <a:r>
                <a:rPr lang="en-US" sz="8000">
                  <a:solidFill>
                    <a:srgbClr val="000000"/>
                  </a:solidFill>
                  <a:latin typeface="Arial Rounded MT Bold" panose="020F0704030504030204" charset="0"/>
                  <a:cs typeface="Arial Rounded MT Bold" panose="020F0704030504030204" charset="0"/>
                </a:rPr>
                <a:t>  Áp dụng các thuật toán để giải bài toán tô màu đồ thị</a:t>
              </a:r>
              <a:endParaRPr lang="en-US" sz="8000">
                <a:solidFill>
                  <a:srgbClr val="000000"/>
                </a:solidFill>
                <a:latin typeface="Arial Rounded MT Bold" panose="020F0704030504030204" charset="0"/>
                <a:cs typeface="Arial Rounded MT Bold" panose="020F0704030504030204" charset="0"/>
              </a:endParaRPr>
            </a:p>
          </p:txBody>
        </p:sp>
        <p:sp>
          <p:nvSpPr>
            <p:cNvPr id="27" name="TextBox 27"/>
            <p:cNvSpPr txBox="1"/>
            <p:nvPr/>
          </p:nvSpPr>
          <p:spPr>
            <a:xfrm>
              <a:off x="0" y="5252439"/>
              <a:ext cx="13354103" cy="1116542"/>
            </a:xfrm>
            <a:prstGeom prst="rect">
              <a:avLst/>
            </a:prstGeom>
          </p:spPr>
          <p:txBody>
            <a:bodyPr lIns="0" tIns="0" rIns="0" bIns="0" rtlCol="0" anchor="t">
              <a:spAutoFit/>
            </a:bodyPr>
            <a:lstStyle/>
            <a:p>
              <a:pPr>
                <a:lnSpc>
                  <a:spcPts val="7000"/>
                </a:lnSpc>
              </a:pPr>
            </a:p>
          </p:txBody>
        </p:sp>
      </p:grpSp>
      <p:sp>
        <p:nvSpPr>
          <p:cNvPr id="28" name="TextBox 28"/>
          <p:cNvSpPr txBox="1"/>
          <p:nvPr/>
        </p:nvSpPr>
        <p:spPr>
          <a:xfrm>
            <a:off x="1886305" y="1747760"/>
            <a:ext cx="7765317" cy="807720"/>
          </a:xfrm>
          <a:prstGeom prst="rect">
            <a:avLst/>
          </a:prstGeom>
        </p:spPr>
        <p:txBody>
          <a:bodyPr lIns="0" tIns="0" rIns="0" bIns="0" rtlCol="0" anchor="t">
            <a:spAutoFit/>
          </a:bodyPr>
          <a:lstStyle/>
          <a:p>
            <a:pPr>
              <a:lnSpc>
                <a:spcPts val="6300"/>
              </a:lnSpc>
            </a:pPr>
            <a:r>
              <a:rPr lang="en-US" sz="4500" spc="67">
                <a:solidFill>
                  <a:srgbClr val="000000"/>
                </a:solidFill>
                <a:latin typeface="Be Vietnam" panose="00000500000000000000"/>
              </a:rPr>
              <a:t>Nhóm 13</a:t>
            </a:r>
            <a:endParaRPr lang="en-US" sz="4500" spc="67">
              <a:solidFill>
                <a:srgbClr val="000000"/>
              </a:solidFill>
              <a:latin typeface="Be Vietnam" panose="00000500000000000000"/>
            </a:endParaRPr>
          </a:p>
        </p:txBody>
      </p:sp>
      <p:sp>
        <p:nvSpPr>
          <p:cNvPr id="29" name="TextBox 29"/>
          <p:cNvSpPr txBox="1"/>
          <p:nvPr/>
        </p:nvSpPr>
        <p:spPr>
          <a:xfrm>
            <a:off x="13345707" y="1921115"/>
            <a:ext cx="2063322" cy="523875"/>
          </a:xfrm>
          <a:prstGeom prst="rect">
            <a:avLst/>
          </a:prstGeom>
        </p:spPr>
        <p:txBody>
          <a:bodyPr lIns="0" tIns="0" rIns="0" bIns="0" rtlCol="0" anchor="t">
            <a:spAutoFit/>
          </a:bodyPr>
          <a:lstStyle/>
          <a:p>
            <a:pPr>
              <a:lnSpc>
                <a:spcPts val="4200"/>
              </a:lnSpc>
            </a:pPr>
            <a:r>
              <a:rPr lang="en-US" sz="3000" spc="44">
                <a:solidFill>
                  <a:srgbClr val="000000"/>
                </a:solidFill>
                <a:latin typeface="Be Vietnam" panose="00000500000000000000"/>
              </a:rPr>
              <a:t>Search</a:t>
            </a:r>
            <a:endParaRPr lang="en-US" sz="3000" spc="44">
              <a:solidFill>
                <a:srgbClr val="000000"/>
              </a:solidFill>
              <a:latin typeface="Be Vietnam" panose="0000050000000000000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76200" y="114300"/>
            <a:ext cx="18288000" cy="10287000"/>
          </a:xfrm>
          <a:prstGeom prst="rect">
            <a:avLst/>
          </a:prstGeom>
        </p:spPr>
      </p:pic>
      <p:grpSp>
        <p:nvGrpSpPr>
          <p:cNvPr id="3" name="Group 3"/>
          <p:cNvGrpSpPr/>
          <p:nvPr/>
        </p:nvGrpSpPr>
        <p:grpSpPr>
          <a:xfrm>
            <a:off x="1582333" y="2373078"/>
            <a:ext cx="6938240" cy="3216634"/>
            <a:chOff x="0" y="0"/>
            <a:chExt cx="7697412" cy="3568594"/>
          </a:xfrm>
        </p:grpSpPr>
        <p:sp>
          <p:nvSpPr>
            <p:cNvPr id="4" name="Freeform 4"/>
            <p:cNvSpPr/>
            <p:nvPr/>
          </p:nvSpPr>
          <p:spPr>
            <a:xfrm>
              <a:off x="80010" y="80010"/>
              <a:ext cx="7604702" cy="3475884"/>
            </a:xfrm>
            <a:custGeom>
              <a:avLst/>
              <a:gdLst/>
              <a:ahLst/>
              <a:cxnLst/>
              <a:rect l="l" t="t" r="r" b="b"/>
              <a:pathLst>
                <a:path w="7604702" h="3475884">
                  <a:moveTo>
                    <a:pt x="0" y="3421274"/>
                  </a:moveTo>
                  <a:lnTo>
                    <a:pt x="0" y="3475884"/>
                  </a:lnTo>
                  <a:lnTo>
                    <a:pt x="7604702" y="3475884"/>
                  </a:lnTo>
                  <a:lnTo>
                    <a:pt x="7604702" y="0"/>
                  </a:lnTo>
                  <a:lnTo>
                    <a:pt x="7550092" y="0"/>
                  </a:lnTo>
                  <a:lnTo>
                    <a:pt x="7550092" y="3421274"/>
                  </a:lnTo>
                  <a:close/>
                </a:path>
              </a:pathLst>
            </a:custGeom>
            <a:solidFill>
              <a:srgbClr val="C3F8E7"/>
            </a:solidFill>
          </p:spPr>
        </p:sp>
        <p:sp>
          <p:nvSpPr>
            <p:cNvPr id="5" name="Freeform 5"/>
            <p:cNvSpPr/>
            <p:nvPr/>
          </p:nvSpPr>
          <p:spPr>
            <a:xfrm>
              <a:off x="67310" y="67310"/>
              <a:ext cx="7630102" cy="3501284"/>
            </a:xfrm>
            <a:custGeom>
              <a:avLst/>
              <a:gdLst/>
              <a:ahLst/>
              <a:cxnLst/>
              <a:rect l="l" t="t" r="r" b="b"/>
              <a:pathLst>
                <a:path w="7630102" h="3501284">
                  <a:moveTo>
                    <a:pt x="7562792" y="0"/>
                  </a:moveTo>
                  <a:lnTo>
                    <a:pt x="7562792" y="12700"/>
                  </a:lnTo>
                  <a:lnTo>
                    <a:pt x="7617402" y="12700"/>
                  </a:lnTo>
                  <a:lnTo>
                    <a:pt x="7617402" y="3488584"/>
                  </a:lnTo>
                  <a:lnTo>
                    <a:pt x="12700" y="3488584"/>
                  </a:lnTo>
                  <a:lnTo>
                    <a:pt x="12700" y="3433974"/>
                  </a:lnTo>
                  <a:lnTo>
                    <a:pt x="0" y="3433974"/>
                  </a:lnTo>
                  <a:lnTo>
                    <a:pt x="0" y="3501284"/>
                  </a:lnTo>
                  <a:lnTo>
                    <a:pt x="7630102" y="3501284"/>
                  </a:lnTo>
                  <a:lnTo>
                    <a:pt x="7630102" y="0"/>
                  </a:lnTo>
                  <a:close/>
                </a:path>
              </a:pathLst>
            </a:custGeom>
            <a:solidFill>
              <a:srgbClr val="000000"/>
            </a:solidFill>
          </p:spPr>
        </p:sp>
        <p:sp>
          <p:nvSpPr>
            <p:cNvPr id="6" name="Freeform 6"/>
            <p:cNvSpPr/>
            <p:nvPr/>
          </p:nvSpPr>
          <p:spPr>
            <a:xfrm>
              <a:off x="12700" y="12700"/>
              <a:ext cx="7604702" cy="3475884"/>
            </a:xfrm>
            <a:custGeom>
              <a:avLst/>
              <a:gdLst/>
              <a:ahLst/>
              <a:cxnLst/>
              <a:rect l="l" t="t" r="r" b="b"/>
              <a:pathLst>
                <a:path w="7604702" h="3475884">
                  <a:moveTo>
                    <a:pt x="0" y="0"/>
                  </a:moveTo>
                  <a:lnTo>
                    <a:pt x="7604702" y="0"/>
                  </a:lnTo>
                  <a:lnTo>
                    <a:pt x="7604702" y="3475884"/>
                  </a:lnTo>
                  <a:lnTo>
                    <a:pt x="0" y="3475884"/>
                  </a:lnTo>
                  <a:close/>
                </a:path>
              </a:pathLst>
            </a:custGeom>
            <a:solidFill>
              <a:srgbClr val="FFFFFF"/>
            </a:solidFill>
          </p:spPr>
        </p:sp>
        <p:sp>
          <p:nvSpPr>
            <p:cNvPr id="7" name="Freeform 7"/>
            <p:cNvSpPr/>
            <p:nvPr/>
          </p:nvSpPr>
          <p:spPr>
            <a:xfrm>
              <a:off x="0" y="0"/>
              <a:ext cx="7630102" cy="3501284"/>
            </a:xfrm>
            <a:custGeom>
              <a:avLst/>
              <a:gdLst/>
              <a:ahLst/>
              <a:cxnLst/>
              <a:rect l="l" t="t" r="r" b="b"/>
              <a:pathLst>
                <a:path w="7630102" h="3501284">
                  <a:moveTo>
                    <a:pt x="80010" y="3501284"/>
                  </a:moveTo>
                  <a:lnTo>
                    <a:pt x="7630102" y="3501284"/>
                  </a:lnTo>
                  <a:lnTo>
                    <a:pt x="7630102" y="80010"/>
                  </a:lnTo>
                  <a:lnTo>
                    <a:pt x="7630102" y="67310"/>
                  </a:lnTo>
                  <a:lnTo>
                    <a:pt x="7630102" y="0"/>
                  </a:lnTo>
                  <a:lnTo>
                    <a:pt x="0" y="0"/>
                  </a:lnTo>
                  <a:lnTo>
                    <a:pt x="0" y="3501284"/>
                  </a:lnTo>
                  <a:lnTo>
                    <a:pt x="67310" y="3501284"/>
                  </a:lnTo>
                  <a:lnTo>
                    <a:pt x="80010" y="3501284"/>
                  </a:lnTo>
                  <a:close/>
                  <a:moveTo>
                    <a:pt x="12700" y="12700"/>
                  </a:moveTo>
                  <a:lnTo>
                    <a:pt x="7617402" y="12700"/>
                  </a:lnTo>
                  <a:lnTo>
                    <a:pt x="7617402" y="3488584"/>
                  </a:lnTo>
                  <a:lnTo>
                    <a:pt x="12700" y="3488584"/>
                  </a:lnTo>
                  <a:lnTo>
                    <a:pt x="12700" y="12700"/>
                  </a:lnTo>
                  <a:close/>
                </a:path>
              </a:pathLst>
            </a:custGeom>
            <a:solidFill>
              <a:srgbClr val="000000"/>
            </a:solidFill>
          </p:spPr>
        </p:sp>
      </p:grpSp>
      <p:sp>
        <p:nvSpPr>
          <p:cNvPr id="8" name="TextBox 8"/>
          <p:cNvSpPr txBox="1"/>
          <p:nvPr/>
        </p:nvSpPr>
        <p:spPr>
          <a:xfrm>
            <a:off x="2960238" y="7856253"/>
            <a:ext cx="446081" cy="576125"/>
          </a:xfrm>
          <a:prstGeom prst="rect">
            <a:avLst/>
          </a:prstGeom>
        </p:spPr>
        <p:txBody>
          <a:bodyPr lIns="0" tIns="0" rIns="0" bIns="0" rtlCol="0" anchor="t">
            <a:spAutoFit/>
          </a:bodyPr>
          <a:lstStyle/>
          <a:p>
            <a:pPr marL="0" lvl="0" indent="0" algn="ctr">
              <a:lnSpc>
                <a:spcPts val="4765"/>
              </a:lnSpc>
              <a:spcBef>
                <a:spcPct val="0"/>
              </a:spcBef>
            </a:pPr>
            <a:r>
              <a:rPr lang="en-US" sz="3405">
                <a:solidFill>
                  <a:srgbClr val="FFFFFF"/>
                </a:solidFill>
                <a:latin typeface="Prompt Medium" panose="00000600000000000000"/>
              </a:rPr>
              <a:t>2</a:t>
            </a:r>
            <a:endParaRPr lang="en-US" sz="3405">
              <a:solidFill>
                <a:srgbClr val="FFFFFF"/>
              </a:solidFill>
              <a:latin typeface="Prompt Medium" panose="00000600000000000000"/>
            </a:endParaRPr>
          </a:p>
        </p:txBody>
      </p:sp>
      <p:grpSp>
        <p:nvGrpSpPr>
          <p:cNvPr id="9" name="Group 9"/>
          <p:cNvGrpSpPr/>
          <p:nvPr/>
        </p:nvGrpSpPr>
        <p:grpSpPr>
          <a:xfrm>
            <a:off x="3719849" y="448917"/>
            <a:ext cx="11802731" cy="1461845"/>
            <a:chOff x="0" y="0"/>
            <a:chExt cx="9318553" cy="1154163"/>
          </a:xfrm>
        </p:grpSpPr>
        <p:sp>
          <p:nvSpPr>
            <p:cNvPr id="10" name="Freeform 10"/>
            <p:cNvSpPr/>
            <p:nvPr/>
          </p:nvSpPr>
          <p:spPr>
            <a:xfrm>
              <a:off x="80010" y="80010"/>
              <a:ext cx="9225843" cy="1061453"/>
            </a:xfrm>
            <a:custGeom>
              <a:avLst/>
              <a:gdLst/>
              <a:ahLst/>
              <a:cxnLst/>
              <a:rect l="l" t="t" r="r" b="b"/>
              <a:pathLst>
                <a:path w="9225843" h="1061453">
                  <a:moveTo>
                    <a:pt x="0" y="1006843"/>
                  </a:moveTo>
                  <a:lnTo>
                    <a:pt x="0" y="1061453"/>
                  </a:lnTo>
                  <a:lnTo>
                    <a:pt x="9225843" y="1061453"/>
                  </a:lnTo>
                  <a:lnTo>
                    <a:pt x="9225843" y="0"/>
                  </a:lnTo>
                  <a:lnTo>
                    <a:pt x="9171233" y="0"/>
                  </a:lnTo>
                  <a:lnTo>
                    <a:pt x="9171233" y="1006843"/>
                  </a:lnTo>
                  <a:close/>
                </a:path>
              </a:pathLst>
            </a:custGeom>
            <a:solidFill>
              <a:srgbClr val="FFFFFF"/>
            </a:solidFill>
          </p:spPr>
        </p:sp>
        <p:sp>
          <p:nvSpPr>
            <p:cNvPr id="11" name="Freeform 11"/>
            <p:cNvSpPr/>
            <p:nvPr/>
          </p:nvSpPr>
          <p:spPr>
            <a:xfrm>
              <a:off x="67310" y="67310"/>
              <a:ext cx="9251243" cy="1086853"/>
            </a:xfrm>
            <a:custGeom>
              <a:avLst/>
              <a:gdLst/>
              <a:ahLst/>
              <a:cxnLst/>
              <a:rect l="l" t="t" r="r" b="b"/>
              <a:pathLst>
                <a:path w="9251243" h="1086853">
                  <a:moveTo>
                    <a:pt x="9183933" y="0"/>
                  </a:moveTo>
                  <a:lnTo>
                    <a:pt x="9183933" y="12700"/>
                  </a:lnTo>
                  <a:lnTo>
                    <a:pt x="9238543" y="12700"/>
                  </a:lnTo>
                  <a:lnTo>
                    <a:pt x="9238543" y="1074153"/>
                  </a:lnTo>
                  <a:lnTo>
                    <a:pt x="12700" y="1074153"/>
                  </a:lnTo>
                  <a:lnTo>
                    <a:pt x="12700" y="1019543"/>
                  </a:lnTo>
                  <a:lnTo>
                    <a:pt x="0" y="1019543"/>
                  </a:lnTo>
                  <a:lnTo>
                    <a:pt x="0" y="1086853"/>
                  </a:lnTo>
                  <a:lnTo>
                    <a:pt x="9251243" y="1086853"/>
                  </a:lnTo>
                  <a:lnTo>
                    <a:pt x="9251243" y="0"/>
                  </a:lnTo>
                  <a:close/>
                </a:path>
              </a:pathLst>
            </a:custGeom>
            <a:solidFill>
              <a:srgbClr val="000000"/>
            </a:solidFill>
          </p:spPr>
        </p:sp>
        <p:sp>
          <p:nvSpPr>
            <p:cNvPr id="12" name="Freeform 12"/>
            <p:cNvSpPr/>
            <p:nvPr/>
          </p:nvSpPr>
          <p:spPr>
            <a:xfrm>
              <a:off x="12700" y="12700"/>
              <a:ext cx="9225843" cy="1061453"/>
            </a:xfrm>
            <a:custGeom>
              <a:avLst/>
              <a:gdLst/>
              <a:ahLst/>
              <a:cxnLst/>
              <a:rect l="l" t="t" r="r" b="b"/>
              <a:pathLst>
                <a:path w="9225843" h="1061453">
                  <a:moveTo>
                    <a:pt x="0" y="0"/>
                  </a:moveTo>
                  <a:lnTo>
                    <a:pt x="9225843" y="0"/>
                  </a:lnTo>
                  <a:lnTo>
                    <a:pt x="9225843" y="1061453"/>
                  </a:lnTo>
                  <a:lnTo>
                    <a:pt x="0" y="1061453"/>
                  </a:lnTo>
                  <a:close/>
                </a:path>
              </a:pathLst>
            </a:custGeom>
            <a:solidFill>
              <a:srgbClr val="B6E3F9"/>
            </a:solidFill>
          </p:spPr>
        </p:sp>
        <p:sp>
          <p:nvSpPr>
            <p:cNvPr id="13" name="Freeform 13"/>
            <p:cNvSpPr/>
            <p:nvPr/>
          </p:nvSpPr>
          <p:spPr>
            <a:xfrm>
              <a:off x="0" y="0"/>
              <a:ext cx="9251243" cy="1086853"/>
            </a:xfrm>
            <a:custGeom>
              <a:avLst/>
              <a:gdLst/>
              <a:ahLst/>
              <a:cxnLst/>
              <a:rect l="l" t="t" r="r" b="b"/>
              <a:pathLst>
                <a:path w="9251243" h="1086853">
                  <a:moveTo>
                    <a:pt x="80010" y="1086853"/>
                  </a:moveTo>
                  <a:lnTo>
                    <a:pt x="9251243" y="1086853"/>
                  </a:lnTo>
                  <a:lnTo>
                    <a:pt x="9251243" y="80010"/>
                  </a:lnTo>
                  <a:lnTo>
                    <a:pt x="9251243" y="67310"/>
                  </a:lnTo>
                  <a:lnTo>
                    <a:pt x="9251243" y="0"/>
                  </a:lnTo>
                  <a:lnTo>
                    <a:pt x="0" y="0"/>
                  </a:lnTo>
                  <a:lnTo>
                    <a:pt x="0" y="1086853"/>
                  </a:lnTo>
                  <a:lnTo>
                    <a:pt x="67310" y="1086853"/>
                  </a:lnTo>
                  <a:lnTo>
                    <a:pt x="80010" y="1086853"/>
                  </a:lnTo>
                  <a:close/>
                  <a:moveTo>
                    <a:pt x="12700" y="12700"/>
                  </a:moveTo>
                  <a:lnTo>
                    <a:pt x="9238543" y="12700"/>
                  </a:lnTo>
                  <a:lnTo>
                    <a:pt x="9238543" y="1074153"/>
                  </a:lnTo>
                  <a:lnTo>
                    <a:pt x="12700" y="1074153"/>
                  </a:lnTo>
                  <a:lnTo>
                    <a:pt x="12700" y="12700"/>
                  </a:lnTo>
                  <a:close/>
                </a:path>
              </a:pathLst>
            </a:custGeom>
            <a:solidFill>
              <a:srgbClr val="000000"/>
            </a:solidFill>
          </p:spPr>
        </p:sp>
      </p:grpSp>
      <p:sp>
        <p:nvSpPr>
          <p:cNvPr id="14" name="TextBox 14"/>
          <p:cNvSpPr txBox="1"/>
          <p:nvPr/>
        </p:nvSpPr>
        <p:spPr>
          <a:xfrm>
            <a:off x="10921618" y="5273075"/>
            <a:ext cx="446081" cy="576125"/>
          </a:xfrm>
          <a:prstGeom prst="rect">
            <a:avLst/>
          </a:prstGeom>
        </p:spPr>
        <p:txBody>
          <a:bodyPr lIns="0" tIns="0" rIns="0" bIns="0" rtlCol="0" anchor="t">
            <a:spAutoFit/>
          </a:bodyPr>
          <a:lstStyle/>
          <a:p>
            <a:pPr marL="0" lvl="0" indent="0" algn="ctr">
              <a:lnSpc>
                <a:spcPts val="4765"/>
              </a:lnSpc>
              <a:spcBef>
                <a:spcPct val="0"/>
              </a:spcBef>
            </a:pPr>
            <a:r>
              <a:rPr lang="en-US" sz="3405">
                <a:solidFill>
                  <a:srgbClr val="FFFFFF"/>
                </a:solidFill>
                <a:latin typeface="Prompt Medium" panose="00000600000000000000"/>
              </a:rPr>
              <a:t>2</a:t>
            </a:r>
            <a:endParaRPr lang="en-US" sz="3405">
              <a:solidFill>
                <a:srgbClr val="FFFFFF"/>
              </a:solidFill>
              <a:latin typeface="Prompt Medium" panose="00000600000000000000"/>
            </a:endParaRPr>
          </a:p>
        </p:txBody>
      </p:sp>
      <p:sp>
        <p:nvSpPr>
          <p:cNvPr id="15" name="TextBox 15"/>
          <p:cNvSpPr txBox="1"/>
          <p:nvPr/>
        </p:nvSpPr>
        <p:spPr>
          <a:xfrm>
            <a:off x="10921618" y="4215368"/>
            <a:ext cx="446081" cy="576029"/>
          </a:xfrm>
          <a:prstGeom prst="rect">
            <a:avLst/>
          </a:prstGeom>
        </p:spPr>
        <p:txBody>
          <a:bodyPr lIns="0" tIns="0" rIns="0" bIns="0" rtlCol="0" anchor="t">
            <a:spAutoFit/>
          </a:bodyPr>
          <a:lstStyle/>
          <a:p>
            <a:pPr marL="0" lvl="0" indent="0" algn="ctr">
              <a:lnSpc>
                <a:spcPts val="4765"/>
              </a:lnSpc>
              <a:spcBef>
                <a:spcPct val="0"/>
              </a:spcBef>
            </a:pPr>
            <a:r>
              <a:rPr lang="en-US" sz="3405">
                <a:solidFill>
                  <a:srgbClr val="FFFFFF"/>
                </a:solidFill>
                <a:latin typeface="Prompt Medium" panose="00000600000000000000"/>
              </a:rPr>
              <a:t>1</a:t>
            </a:r>
            <a:endParaRPr lang="en-US" sz="3405">
              <a:solidFill>
                <a:srgbClr val="FFFFFF"/>
              </a:solidFill>
              <a:latin typeface="Prompt Medium" panose="00000600000000000000"/>
            </a:endParaRPr>
          </a:p>
        </p:txBody>
      </p:sp>
      <p:sp>
        <p:nvSpPr>
          <p:cNvPr id="16" name="TextBox 16"/>
          <p:cNvSpPr txBox="1"/>
          <p:nvPr/>
        </p:nvSpPr>
        <p:spPr>
          <a:xfrm>
            <a:off x="10921618" y="8065309"/>
            <a:ext cx="446081" cy="576029"/>
          </a:xfrm>
          <a:prstGeom prst="rect">
            <a:avLst/>
          </a:prstGeom>
        </p:spPr>
        <p:txBody>
          <a:bodyPr lIns="0" tIns="0" rIns="0" bIns="0" rtlCol="0" anchor="t">
            <a:spAutoFit/>
          </a:bodyPr>
          <a:lstStyle/>
          <a:p>
            <a:pPr marL="0" lvl="0" indent="0" algn="ctr">
              <a:lnSpc>
                <a:spcPts val="4765"/>
              </a:lnSpc>
              <a:spcBef>
                <a:spcPct val="0"/>
              </a:spcBef>
            </a:pPr>
            <a:r>
              <a:rPr lang="en-US" sz="3405">
                <a:solidFill>
                  <a:srgbClr val="FFFFFF"/>
                </a:solidFill>
                <a:latin typeface="Prompt Medium" panose="00000600000000000000"/>
              </a:rPr>
              <a:t>4</a:t>
            </a:r>
            <a:endParaRPr lang="en-US" sz="3405">
              <a:solidFill>
                <a:srgbClr val="FFFFFF"/>
              </a:solidFill>
              <a:latin typeface="Prompt Medium" panose="00000600000000000000"/>
            </a:endParaRPr>
          </a:p>
        </p:txBody>
      </p:sp>
      <p:grpSp>
        <p:nvGrpSpPr>
          <p:cNvPr id="17" name="Group 17"/>
          <p:cNvGrpSpPr/>
          <p:nvPr/>
        </p:nvGrpSpPr>
        <p:grpSpPr>
          <a:xfrm>
            <a:off x="9767427" y="6166894"/>
            <a:ext cx="6938240" cy="3216634"/>
            <a:chOff x="0" y="0"/>
            <a:chExt cx="7697412" cy="3568594"/>
          </a:xfrm>
        </p:grpSpPr>
        <p:sp>
          <p:nvSpPr>
            <p:cNvPr id="18" name="Freeform 18"/>
            <p:cNvSpPr/>
            <p:nvPr/>
          </p:nvSpPr>
          <p:spPr>
            <a:xfrm>
              <a:off x="80010" y="80010"/>
              <a:ext cx="7604702" cy="3475884"/>
            </a:xfrm>
            <a:custGeom>
              <a:avLst/>
              <a:gdLst/>
              <a:ahLst/>
              <a:cxnLst/>
              <a:rect l="l" t="t" r="r" b="b"/>
              <a:pathLst>
                <a:path w="7604702" h="3475884">
                  <a:moveTo>
                    <a:pt x="0" y="3421274"/>
                  </a:moveTo>
                  <a:lnTo>
                    <a:pt x="0" y="3475884"/>
                  </a:lnTo>
                  <a:lnTo>
                    <a:pt x="7604702" y="3475884"/>
                  </a:lnTo>
                  <a:lnTo>
                    <a:pt x="7604702" y="0"/>
                  </a:lnTo>
                  <a:lnTo>
                    <a:pt x="7550092" y="0"/>
                  </a:lnTo>
                  <a:lnTo>
                    <a:pt x="7550092" y="3421274"/>
                  </a:lnTo>
                  <a:close/>
                </a:path>
              </a:pathLst>
            </a:custGeom>
            <a:solidFill>
              <a:srgbClr val="C3F8E7"/>
            </a:solidFill>
          </p:spPr>
        </p:sp>
        <p:sp>
          <p:nvSpPr>
            <p:cNvPr id="19" name="Freeform 19"/>
            <p:cNvSpPr/>
            <p:nvPr/>
          </p:nvSpPr>
          <p:spPr>
            <a:xfrm>
              <a:off x="67310" y="67310"/>
              <a:ext cx="7630102" cy="3501284"/>
            </a:xfrm>
            <a:custGeom>
              <a:avLst/>
              <a:gdLst/>
              <a:ahLst/>
              <a:cxnLst/>
              <a:rect l="l" t="t" r="r" b="b"/>
              <a:pathLst>
                <a:path w="7630102" h="3501284">
                  <a:moveTo>
                    <a:pt x="7562792" y="0"/>
                  </a:moveTo>
                  <a:lnTo>
                    <a:pt x="7562792" y="12700"/>
                  </a:lnTo>
                  <a:lnTo>
                    <a:pt x="7617402" y="12700"/>
                  </a:lnTo>
                  <a:lnTo>
                    <a:pt x="7617402" y="3488584"/>
                  </a:lnTo>
                  <a:lnTo>
                    <a:pt x="12700" y="3488584"/>
                  </a:lnTo>
                  <a:lnTo>
                    <a:pt x="12700" y="3433974"/>
                  </a:lnTo>
                  <a:lnTo>
                    <a:pt x="0" y="3433974"/>
                  </a:lnTo>
                  <a:lnTo>
                    <a:pt x="0" y="3501284"/>
                  </a:lnTo>
                  <a:lnTo>
                    <a:pt x="7630102" y="3501284"/>
                  </a:lnTo>
                  <a:lnTo>
                    <a:pt x="7630102" y="0"/>
                  </a:lnTo>
                  <a:close/>
                </a:path>
              </a:pathLst>
            </a:custGeom>
            <a:solidFill>
              <a:srgbClr val="000000"/>
            </a:solidFill>
          </p:spPr>
        </p:sp>
        <p:sp>
          <p:nvSpPr>
            <p:cNvPr id="20" name="Freeform 20"/>
            <p:cNvSpPr/>
            <p:nvPr/>
          </p:nvSpPr>
          <p:spPr>
            <a:xfrm>
              <a:off x="12700" y="12700"/>
              <a:ext cx="7604702" cy="3475884"/>
            </a:xfrm>
            <a:custGeom>
              <a:avLst/>
              <a:gdLst/>
              <a:ahLst/>
              <a:cxnLst/>
              <a:rect l="l" t="t" r="r" b="b"/>
              <a:pathLst>
                <a:path w="7604702" h="3475884">
                  <a:moveTo>
                    <a:pt x="0" y="0"/>
                  </a:moveTo>
                  <a:lnTo>
                    <a:pt x="7604702" y="0"/>
                  </a:lnTo>
                  <a:lnTo>
                    <a:pt x="7604702" y="3475884"/>
                  </a:lnTo>
                  <a:lnTo>
                    <a:pt x="0" y="3475884"/>
                  </a:lnTo>
                  <a:close/>
                </a:path>
              </a:pathLst>
            </a:custGeom>
            <a:solidFill>
              <a:srgbClr val="FFFFFF"/>
            </a:solidFill>
          </p:spPr>
        </p:sp>
        <p:sp>
          <p:nvSpPr>
            <p:cNvPr id="21" name="Freeform 21"/>
            <p:cNvSpPr/>
            <p:nvPr/>
          </p:nvSpPr>
          <p:spPr>
            <a:xfrm>
              <a:off x="0" y="0"/>
              <a:ext cx="7630102" cy="3501284"/>
            </a:xfrm>
            <a:custGeom>
              <a:avLst/>
              <a:gdLst/>
              <a:ahLst/>
              <a:cxnLst/>
              <a:rect l="l" t="t" r="r" b="b"/>
              <a:pathLst>
                <a:path w="7630102" h="3501284">
                  <a:moveTo>
                    <a:pt x="80010" y="3501284"/>
                  </a:moveTo>
                  <a:lnTo>
                    <a:pt x="7630102" y="3501284"/>
                  </a:lnTo>
                  <a:lnTo>
                    <a:pt x="7630102" y="80010"/>
                  </a:lnTo>
                  <a:lnTo>
                    <a:pt x="7630102" y="67310"/>
                  </a:lnTo>
                  <a:lnTo>
                    <a:pt x="7630102" y="0"/>
                  </a:lnTo>
                  <a:lnTo>
                    <a:pt x="0" y="0"/>
                  </a:lnTo>
                  <a:lnTo>
                    <a:pt x="0" y="3501284"/>
                  </a:lnTo>
                  <a:lnTo>
                    <a:pt x="67310" y="3501284"/>
                  </a:lnTo>
                  <a:lnTo>
                    <a:pt x="80010" y="3501284"/>
                  </a:lnTo>
                  <a:close/>
                  <a:moveTo>
                    <a:pt x="12700" y="12700"/>
                  </a:moveTo>
                  <a:lnTo>
                    <a:pt x="7617402" y="12700"/>
                  </a:lnTo>
                  <a:lnTo>
                    <a:pt x="7617402" y="3488584"/>
                  </a:lnTo>
                  <a:lnTo>
                    <a:pt x="12700" y="3488584"/>
                  </a:lnTo>
                  <a:lnTo>
                    <a:pt x="12700" y="12700"/>
                  </a:lnTo>
                  <a:close/>
                </a:path>
              </a:pathLst>
            </a:custGeom>
            <a:solidFill>
              <a:srgbClr val="000000"/>
            </a:solidFill>
          </p:spPr>
        </p:sp>
      </p:grpSp>
      <p:grpSp>
        <p:nvGrpSpPr>
          <p:cNvPr id="22" name="Group 22"/>
          <p:cNvGrpSpPr/>
          <p:nvPr/>
        </p:nvGrpSpPr>
        <p:grpSpPr>
          <a:xfrm>
            <a:off x="1582333" y="6166894"/>
            <a:ext cx="6938240" cy="3216634"/>
            <a:chOff x="0" y="0"/>
            <a:chExt cx="7697412" cy="3568594"/>
          </a:xfrm>
        </p:grpSpPr>
        <p:sp>
          <p:nvSpPr>
            <p:cNvPr id="23" name="Freeform 23"/>
            <p:cNvSpPr/>
            <p:nvPr/>
          </p:nvSpPr>
          <p:spPr>
            <a:xfrm>
              <a:off x="80010" y="80010"/>
              <a:ext cx="7604702" cy="3475884"/>
            </a:xfrm>
            <a:custGeom>
              <a:avLst/>
              <a:gdLst/>
              <a:ahLst/>
              <a:cxnLst/>
              <a:rect l="l" t="t" r="r" b="b"/>
              <a:pathLst>
                <a:path w="7604702" h="3475884">
                  <a:moveTo>
                    <a:pt x="0" y="3421274"/>
                  </a:moveTo>
                  <a:lnTo>
                    <a:pt x="0" y="3475884"/>
                  </a:lnTo>
                  <a:lnTo>
                    <a:pt x="7604702" y="3475884"/>
                  </a:lnTo>
                  <a:lnTo>
                    <a:pt x="7604702" y="0"/>
                  </a:lnTo>
                  <a:lnTo>
                    <a:pt x="7550092" y="0"/>
                  </a:lnTo>
                  <a:lnTo>
                    <a:pt x="7550092" y="3421274"/>
                  </a:lnTo>
                  <a:close/>
                </a:path>
              </a:pathLst>
            </a:custGeom>
            <a:solidFill>
              <a:srgbClr val="C3F8E7"/>
            </a:solidFill>
          </p:spPr>
        </p:sp>
        <p:sp>
          <p:nvSpPr>
            <p:cNvPr id="24" name="Freeform 24"/>
            <p:cNvSpPr/>
            <p:nvPr/>
          </p:nvSpPr>
          <p:spPr>
            <a:xfrm>
              <a:off x="67310" y="67310"/>
              <a:ext cx="7630102" cy="3501284"/>
            </a:xfrm>
            <a:custGeom>
              <a:avLst/>
              <a:gdLst/>
              <a:ahLst/>
              <a:cxnLst/>
              <a:rect l="l" t="t" r="r" b="b"/>
              <a:pathLst>
                <a:path w="7630102" h="3501284">
                  <a:moveTo>
                    <a:pt x="7562792" y="0"/>
                  </a:moveTo>
                  <a:lnTo>
                    <a:pt x="7562792" y="12700"/>
                  </a:lnTo>
                  <a:lnTo>
                    <a:pt x="7617402" y="12700"/>
                  </a:lnTo>
                  <a:lnTo>
                    <a:pt x="7617402" y="3488584"/>
                  </a:lnTo>
                  <a:lnTo>
                    <a:pt x="12700" y="3488584"/>
                  </a:lnTo>
                  <a:lnTo>
                    <a:pt x="12700" y="3433974"/>
                  </a:lnTo>
                  <a:lnTo>
                    <a:pt x="0" y="3433974"/>
                  </a:lnTo>
                  <a:lnTo>
                    <a:pt x="0" y="3501284"/>
                  </a:lnTo>
                  <a:lnTo>
                    <a:pt x="7630102" y="3501284"/>
                  </a:lnTo>
                  <a:lnTo>
                    <a:pt x="7630102" y="0"/>
                  </a:lnTo>
                  <a:close/>
                </a:path>
              </a:pathLst>
            </a:custGeom>
            <a:solidFill>
              <a:srgbClr val="000000"/>
            </a:solidFill>
          </p:spPr>
        </p:sp>
        <p:sp>
          <p:nvSpPr>
            <p:cNvPr id="25" name="Freeform 25"/>
            <p:cNvSpPr/>
            <p:nvPr/>
          </p:nvSpPr>
          <p:spPr>
            <a:xfrm>
              <a:off x="12700" y="12700"/>
              <a:ext cx="7604702" cy="3475884"/>
            </a:xfrm>
            <a:custGeom>
              <a:avLst/>
              <a:gdLst/>
              <a:ahLst/>
              <a:cxnLst/>
              <a:rect l="l" t="t" r="r" b="b"/>
              <a:pathLst>
                <a:path w="7604702" h="3475884">
                  <a:moveTo>
                    <a:pt x="0" y="0"/>
                  </a:moveTo>
                  <a:lnTo>
                    <a:pt x="7604702" y="0"/>
                  </a:lnTo>
                  <a:lnTo>
                    <a:pt x="7604702" y="3475884"/>
                  </a:lnTo>
                  <a:lnTo>
                    <a:pt x="0" y="3475884"/>
                  </a:lnTo>
                  <a:close/>
                </a:path>
              </a:pathLst>
            </a:custGeom>
            <a:solidFill>
              <a:srgbClr val="FFFFFF"/>
            </a:solidFill>
          </p:spPr>
        </p:sp>
        <p:sp>
          <p:nvSpPr>
            <p:cNvPr id="26" name="Freeform 26"/>
            <p:cNvSpPr/>
            <p:nvPr/>
          </p:nvSpPr>
          <p:spPr>
            <a:xfrm>
              <a:off x="0" y="0"/>
              <a:ext cx="7630102" cy="3501284"/>
            </a:xfrm>
            <a:custGeom>
              <a:avLst/>
              <a:gdLst/>
              <a:ahLst/>
              <a:cxnLst/>
              <a:rect l="l" t="t" r="r" b="b"/>
              <a:pathLst>
                <a:path w="7630102" h="3501284">
                  <a:moveTo>
                    <a:pt x="80010" y="3501284"/>
                  </a:moveTo>
                  <a:lnTo>
                    <a:pt x="7630102" y="3501284"/>
                  </a:lnTo>
                  <a:lnTo>
                    <a:pt x="7630102" y="80010"/>
                  </a:lnTo>
                  <a:lnTo>
                    <a:pt x="7630102" y="67310"/>
                  </a:lnTo>
                  <a:lnTo>
                    <a:pt x="7630102" y="0"/>
                  </a:lnTo>
                  <a:lnTo>
                    <a:pt x="0" y="0"/>
                  </a:lnTo>
                  <a:lnTo>
                    <a:pt x="0" y="3501284"/>
                  </a:lnTo>
                  <a:lnTo>
                    <a:pt x="67310" y="3501284"/>
                  </a:lnTo>
                  <a:lnTo>
                    <a:pt x="80010" y="3501284"/>
                  </a:lnTo>
                  <a:close/>
                  <a:moveTo>
                    <a:pt x="12700" y="12700"/>
                  </a:moveTo>
                  <a:lnTo>
                    <a:pt x="7617402" y="12700"/>
                  </a:lnTo>
                  <a:lnTo>
                    <a:pt x="7617402" y="3488584"/>
                  </a:lnTo>
                  <a:lnTo>
                    <a:pt x="12700" y="3488584"/>
                  </a:lnTo>
                  <a:lnTo>
                    <a:pt x="12700" y="12700"/>
                  </a:lnTo>
                  <a:close/>
                </a:path>
              </a:pathLst>
            </a:custGeom>
            <a:solidFill>
              <a:srgbClr val="000000"/>
            </a:solidFill>
          </p:spPr>
        </p:sp>
      </p:grpSp>
      <p:grpSp>
        <p:nvGrpSpPr>
          <p:cNvPr id="27" name="Group 27"/>
          <p:cNvGrpSpPr/>
          <p:nvPr/>
        </p:nvGrpSpPr>
        <p:grpSpPr>
          <a:xfrm>
            <a:off x="9767427" y="2373078"/>
            <a:ext cx="6938240" cy="3216634"/>
            <a:chOff x="0" y="0"/>
            <a:chExt cx="7697412" cy="3568594"/>
          </a:xfrm>
        </p:grpSpPr>
        <p:sp>
          <p:nvSpPr>
            <p:cNvPr id="28" name="Freeform 28"/>
            <p:cNvSpPr/>
            <p:nvPr/>
          </p:nvSpPr>
          <p:spPr>
            <a:xfrm>
              <a:off x="80010" y="80010"/>
              <a:ext cx="7604702" cy="3475884"/>
            </a:xfrm>
            <a:custGeom>
              <a:avLst/>
              <a:gdLst/>
              <a:ahLst/>
              <a:cxnLst/>
              <a:rect l="l" t="t" r="r" b="b"/>
              <a:pathLst>
                <a:path w="7604702" h="3475884">
                  <a:moveTo>
                    <a:pt x="0" y="3421274"/>
                  </a:moveTo>
                  <a:lnTo>
                    <a:pt x="0" y="3475884"/>
                  </a:lnTo>
                  <a:lnTo>
                    <a:pt x="7604702" y="3475884"/>
                  </a:lnTo>
                  <a:lnTo>
                    <a:pt x="7604702" y="0"/>
                  </a:lnTo>
                  <a:lnTo>
                    <a:pt x="7550092" y="0"/>
                  </a:lnTo>
                  <a:lnTo>
                    <a:pt x="7550092" y="3421274"/>
                  </a:lnTo>
                  <a:close/>
                </a:path>
              </a:pathLst>
            </a:custGeom>
            <a:solidFill>
              <a:srgbClr val="C3F8E7"/>
            </a:solidFill>
          </p:spPr>
        </p:sp>
        <p:sp>
          <p:nvSpPr>
            <p:cNvPr id="29" name="Freeform 29"/>
            <p:cNvSpPr/>
            <p:nvPr/>
          </p:nvSpPr>
          <p:spPr>
            <a:xfrm>
              <a:off x="67310" y="67310"/>
              <a:ext cx="7630102" cy="3501284"/>
            </a:xfrm>
            <a:custGeom>
              <a:avLst/>
              <a:gdLst/>
              <a:ahLst/>
              <a:cxnLst/>
              <a:rect l="l" t="t" r="r" b="b"/>
              <a:pathLst>
                <a:path w="7630102" h="3501284">
                  <a:moveTo>
                    <a:pt x="7562792" y="0"/>
                  </a:moveTo>
                  <a:lnTo>
                    <a:pt x="7562792" y="12700"/>
                  </a:lnTo>
                  <a:lnTo>
                    <a:pt x="7617402" y="12700"/>
                  </a:lnTo>
                  <a:lnTo>
                    <a:pt x="7617402" y="3488584"/>
                  </a:lnTo>
                  <a:lnTo>
                    <a:pt x="12700" y="3488584"/>
                  </a:lnTo>
                  <a:lnTo>
                    <a:pt x="12700" y="3433974"/>
                  </a:lnTo>
                  <a:lnTo>
                    <a:pt x="0" y="3433974"/>
                  </a:lnTo>
                  <a:lnTo>
                    <a:pt x="0" y="3501284"/>
                  </a:lnTo>
                  <a:lnTo>
                    <a:pt x="7630102" y="3501284"/>
                  </a:lnTo>
                  <a:lnTo>
                    <a:pt x="7630102" y="0"/>
                  </a:lnTo>
                  <a:close/>
                </a:path>
              </a:pathLst>
            </a:custGeom>
            <a:solidFill>
              <a:srgbClr val="000000"/>
            </a:solidFill>
          </p:spPr>
        </p:sp>
        <p:sp>
          <p:nvSpPr>
            <p:cNvPr id="30" name="Freeform 30"/>
            <p:cNvSpPr/>
            <p:nvPr/>
          </p:nvSpPr>
          <p:spPr>
            <a:xfrm>
              <a:off x="12700" y="12700"/>
              <a:ext cx="7604702" cy="3475884"/>
            </a:xfrm>
            <a:custGeom>
              <a:avLst/>
              <a:gdLst/>
              <a:ahLst/>
              <a:cxnLst/>
              <a:rect l="l" t="t" r="r" b="b"/>
              <a:pathLst>
                <a:path w="7604702" h="3475884">
                  <a:moveTo>
                    <a:pt x="0" y="0"/>
                  </a:moveTo>
                  <a:lnTo>
                    <a:pt x="7604702" y="0"/>
                  </a:lnTo>
                  <a:lnTo>
                    <a:pt x="7604702" y="3475884"/>
                  </a:lnTo>
                  <a:lnTo>
                    <a:pt x="0" y="3475884"/>
                  </a:lnTo>
                  <a:close/>
                </a:path>
              </a:pathLst>
            </a:custGeom>
            <a:solidFill>
              <a:srgbClr val="FFFFFF"/>
            </a:solidFill>
          </p:spPr>
        </p:sp>
        <p:sp>
          <p:nvSpPr>
            <p:cNvPr id="31" name="Freeform 31"/>
            <p:cNvSpPr/>
            <p:nvPr/>
          </p:nvSpPr>
          <p:spPr>
            <a:xfrm>
              <a:off x="0" y="0"/>
              <a:ext cx="7630102" cy="3501284"/>
            </a:xfrm>
            <a:custGeom>
              <a:avLst/>
              <a:gdLst/>
              <a:ahLst/>
              <a:cxnLst/>
              <a:rect l="l" t="t" r="r" b="b"/>
              <a:pathLst>
                <a:path w="7630102" h="3501284">
                  <a:moveTo>
                    <a:pt x="80010" y="3501284"/>
                  </a:moveTo>
                  <a:lnTo>
                    <a:pt x="7630102" y="3501284"/>
                  </a:lnTo>
                  <a:lnTo>
                    <a:pt x="7630102" y="80010"/>
                  </a:lnTo>
                  <a:lnTo>
                    <a:pt x="7630102" y="67310"/>
                  </a:lnTo>
                  <a:lnTo>
                    <a:pt x="7630102" y="0"/>
                  </a:lnTo>
                  <a:lnTo>
                    <a:pt x="0" y="0"/>
                  </a:lnTo>
                  <a:lnTo>
                    <a:pt x="0" y="3501284"/>
                  </a:lnTo>
                  <a:lnTo>
                    <a:pt x="67310" y="3501284"/>
                  </a:lnTo>
                  <a:lnTo>
                    <a:pt x="80010" y="3501284"/>
                  </a:lnTo>
                  <a:close/>
                  <a:moveTo>
                    <a:pt x="12700" y="12700"/>
                  </a:moveTo>
                  <a:lnTo>
                    <a:pt x="7617402" y="12700"/>
                  </a:lnTo>
                  <a:lnTo>
                    <a:pt x="7617402" y="3488584"/>
                  </a:lnTo>
                  <a:lnTo>
                    <a:pt x="12700" y="3488584"/>
                  </a:lnTo>
                  <a:lnTo>
                    <a:pt x="12700" y="12700"/>
                  </a:lnTo>
                  <a:close/>
                </a:path>
              </a:pathLst>
            </a:custGeom>
            <a:solidFill>
              <a:srgbClr val="000000"/>
            </a:solidFill>
          </p:spPr>
        </p:sp>
      </p:grpSp>
      <p:pic>
        <p:nvPicPr>
          <p:cNvPr id="32" name="Picture 32"/>
          <p:cNvPicPr>
            <a:picLocks noChangeAspect="1"/>
          </p:cNvPicPr>
          <p:nvPr/>
        </p:nvPicPr>
        <p:blipFill>
          <a:blip r:embed="rId2">
            <a:alphaModFix amt="4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35692" y="2489375"/>
            <a:ext cx="3162855" cy="2869572"/>
          </a:xfrm>
          <a:prstGeom prst="rect">
            <a:avLst/>
          </a:prstGeom>
        </p:spPr>
      </p:pic>
      <p:sp>
        <p:nvSpPr>
          <p:cNvPr id="33" name="TextBox 33"/>
          <p:cNvSpPr txBox="1"/>
          <p:nvPr/>
        </p:nvSpPr>
        <p:spPr>
          <a:xfrm>
            <a:off x="11290924" y="6685528"/>
            <a:ext cx="4134006" cy="1440815"/>
          </a:xfrm>
          <a:prstGeom prst="rect">
            <a:avLst/>
          </a:prstGeom>
        </p:spPr>
        <p:txBody>
          <a:bodyPr lIns="0" tIns="0" rIns="0" bIns="0" rtlCol="0" anchor="t">
            <a:spAutoFit/>
          </a:bodyPr>
          <a:lstStyle/>
          <a:p>
            <a:pPr algn="ctr">
              <a:lnSpc>
                <a:spcPts val="3745"/>
              </a:lnSpc>
            </a:pPr>
            <a:r>
              <a:rPr lang="en-US" sz="3120" b="1" spc="156">
                <a:solidFill>
                  <a:srgbClr val="000000"/>
                </a:solidFill>
                <a:latin typeface="Public Sans Bold"/>
              </a:rPr>
              <a:t>PHẦN 4</a:t>
            </a:r>
            <a:endParaRPr lang="en-US" sz="3120" b="1" spc="156">
              <a:solidFill>
                <a:srgbClr val="000000"/>
              </a:solidFill>
              <a:latin typeface="Public Sans Bold"/>
            </a:endParaRPr>
          </a:p>
          <a:p>
            <a:pPr algn="ctr">
              <a:lnSpc>
                <a:spcPts val="3745"/>
              </a:lnSpc>
            </a:pPr>
            <a:r>
              <a:rPr lang="en-US" sz="3120" b="1" spc="156">
                <a:solidFill>
                  <a:srgbClr val="000000"/>
                </a:solidFill>
                <a:latin typeface="Public Sans Bold"/>
              </a:rPr>
              <a:t> </a:t>
            </a:r>
            <a:endParaRPr lang="en-US" sz="3120" b="1" spc="156">
              <a:solidFill>
                <a:srgbClr val="000000"/>
              </a:solidFill>
              <a:latin typeface="Public Sans Bold"/>
            </a:endParaRPr>
          </a:p>
          <a:p>
            <a:pPr algn="ctr">
              <a:lnSpc>
                <a:spcPts val="3745"/>
              </a:lnSpc>
            </a:pPr>
            <a:r>
              <a:rPr lang="en-US" sz="3120" b="1" spc="156">
                <a:solidFill>
                  <a:srgbClr val="000000"/>
                </a:solidFill>
                <a:latin typeface="Public Sans"/>
              </a:rPr>
              <a:t>Kết luận</a:t>
            </a:r>
            <a:endParaRPr lang="en-US" sz="3120" b="1" spc="156">
              <a:solidFill>
                <a:srgbClr val="000000"/>
              </a:solidFill>
              <a:latin typeface="Public Sans"/>
            </a:endParaRPr>
          </a:p>
        </p:txBody>
      </p:sp>
      <p:sp>
        <p:nvSpPr>
          <p:cNvPr id="34" name="TextBox 34"/>
          <p:cNvSpPr txBox="1"/>
          <p:nvPr/>
        </p:nvSpPr>
        <p:spPr>
          <a:xfrm>
            <a:off x="2243089" y="6685528"/>
            <a:ext cx="5241686" cy="1920875"/>
          </a:xfrm>
          <a:prstGeom prst="rect">
            <a:avLst/>
          </a:prstGeom>
        </p:spPr>
        <p:txBody>
          <a:bodyPr lIns="0" tIns="0" rIns="0" bIns="0" rtlCol="0" anchor="t">
            <a:spAutoFit/>
          </a:bodyPr>
          <a:lstStyle/>
          <a:p>
            <a:pPr algn="ctr">
              <a:lnSpc>
                <a:spcPts val="3745"/>
              </a:lnSpc>
            </a:pPr>
            <a:r>
              <a:rPr lang="en-US" sz="3120" b="1" spc="156">
                <a:solidFill>
                  <a:srgbClr val="000000"/>
                </a:solidFill>
                <a:latin typeface="Public Sans Bold"/>
              </a:rPr>
              <a:t>PHẦN 3</a:t>
            </a:r>
            <a:endParaRPr lang="en-US" sz="3120" b="1" spc="156">
              <a:solidFill>
                <a:srgbClr val="000000"/>
              </a:solidFill>
              <a:latin typeface="Public Sans Bold"/>
            </a:endParaRPr>
          </a:p>
          <a:p>
            <a:pPr algn="ctr">
              <a:lnSpc>
                <a:spcPts val="3745"/>
              </a:lnSpc>
            </a:pPr>
            <a:r>
              <a:rPr lang="en-US" sz="3120" b="1" spc="156">
                <a:solidFill>
                  <a:srgbClr val="000000"/>
                </a:solidFill>
                <a:latin typeface="Public Sans Bold"/>
              </a:rPr>
              <a:t> </a:t>
            </a:r>
            <a:endParaRPr lang="en-US" sz="3120" b="1" spc="156">
              <a:solidFill>
                <a:srgbClr val="000000"/>
              </a:solidFill>
              <a:latin typeface="Public Sans Bold"/>
            </a:endParaRPr>
          </a:p>
          <a:p>
            <a:pPr algn="ctr">
              <a:lnSpc>
                <a:spcPts val="3745"/>
              </a:lnSpc>
            </a:pPr>
            <a:r>
              <a:rPr lang="en-US" sz="3120" b="1" spc="156">
                <a:solidFill>
                  <a:srgbClr val="000000"/>
                </a:solidFill>
                <a:latin typeface="Public Sans"/>
              </a:rPr>
              <a:t>Cài đặt bài toán </a:t>
            </a:r>
            <a:endParaRPr lang="en-US" sz="3120" b="1" spc="156">
              <a:solidFill>
                <a:srgbClr val="000000"/>
              </a:solidFill>
              <a:latin typeface="Public Sans"/>
            </a:endParaRPr>
          </a:p>
          <a:p>
            <a:pPr algn="ctr">
              <a:lnSpc>
                <a:spcPts val="3745"/>
              </a:lnSpc>
            </a:pPr>
            <a:endParaRPr lang="en-US" sz="3120" b="1" spc="156">
              <a:solidFill>
                <a:srgbClr val="000000"/>
              </a:solidFill>
              <a:latin typeface="Public Sans"/>
            </a:endParaRPr>
          </a:p>
        </p:txBody>
      </p:sp>
      <p:sp>
        <p:nvSpPr>
          <p:cNvPr id="35" name="TextBox 35"/>
          <p:cNvSpPr txBox="1"/>
          <p:nvPr/>
        </p:nvSpPr>
        <p:spPr>
          <a:xfrm>
            <a:off x="11460310" y="2896277"/>
            <a:ext cx="3552474" cy="1920875"/>
          </a:xfrm>
          <a:prstGeom prst="rect">
            <a:avLst/>
          </a:prstGeom>
        </p:spPr>
        <p:txBody>
          <a:bodyPr lIns="0" tIns="0" rIns="0" bIns="0" rtlCol="0" anchor="t">
            <a:spAutoFit/>
          </a:bodyPr>
          <a:lstStyle/>
          <a:p>
            <a:pPr algn="ctr">
              <a:lnSpc>
                <a:spcPts val="3745"/>
              </a:lnSpc>
            </a:pPr>
            <a:r>
              <a:rPr lang="en-US" sz="3120" b="1" spc="156">
                <a:solidFill>
                  <a:srgbClr val="000000"/>
                </a:solidFill>
                <a:latin typeface="Public Sans Bold"/>
              </a:rPr>
              <a:t>PHẦN 2</a:t>
            </a:r>
            <a:endParaRPr lang="en-US" sz="3120" b="1" spc="156">
              <a:solidFill>
                <a:srgbClr val="000000"/>
              </a:solidFill>
              <a:latin typeface="Public Sans Bold"/>
            </a:endParaRPr>
          </a:p>
          <a:p>
            <a:pPr algn="ctr">
              <a:lnSpc>
                <a:spcPts val="3745"/>
              </a:lnSpc>
            </a:pPr>
            <a:r>
              <a:rPr lang="en-US" sz="3120" b="1" spc="156">
                <a:solidFill>
                  <a:srgbClr val="000000"/>
                </a:solidFill>
                <a:latin typeface="Public Sans Bold"/>
              </a:rPr>
              <a:t> </a:t>
            </a:r>
            <a:endParaRPr lang="en-US" sz="3120" b="1" spc="156">
              <a:solidFill>
                <a:srgbClr val="000000"/>
              </a:solidFill>
              <a:latin typeface="Public Sans Bold"/>
            </a:endParaRPr>
          </a:p>
          <a:p>
            <a:pPr algn="ctr">
              <a:lnSpc>
                <a:spcPts val="3745"/>
              </a:lnSpc>
            </a:pPr>
            <a:r>
              <a:rPr lang="en-US" sz="3120" b="1" spc="156">
                <a:solidFill>
                  <a:srgbClr val="000000"/>
                </a:solidFill>
                <a:latin typeface="Public Sans"/>
              </a:rPr>
              <a:t>Cơ sở lý thuyết</a:t>
            </a:r>
            <a:endParaRPr lang="en-US" sz="3120" b="1" spc="156">
              <a:solidFill>
                <a:srgbClr val="000000"/>
              </a:solidFill>
              <a:latin typeface="Public Sans"/>
            </a:endParaRPr>
          </a:p>
          <a:p>
            <a:pPr algn="ctr">
              <a:lnSpc>
                <a:spcPts val="3745"/>
              </a:lnSpc>
            </a:pPr>
            <a:endParaRPr lang="en-US" sz="3120" b="1" spc="156">
              <a:solidFill>
                <a:srgbClr val="000000"/>
              </a:solidFill>
              <a:latin typeface="Public Sans"/>
            </a:endParaRPr>
          </a:p>
        </p:txBody>
      </p:sp>
      <p:pic>
        <p:nvPicPr>
          <p:cNvPr id="36" name="Picture 36"/>
          <p:cNvPicPr>
            <a:picLocks noChangeAspect="1"/>
          </p:cNvPicPr>
          <p:nvPr/>
        </p:nvPicPr>
        <p:blipFill>
          <a:blip r:embed="rId2">
            <a:alphaModFix amt="4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35692" y="6313536"/>
            <a:ext cx="3162855" cy="2869572"/>
          </a:xfrm>
          <a:prstGeom prst="rect">
            <a:avLst/>
          </a:prstGeom>
        </p:spPr>
      </p:pic>
      <p:pic>
        <p:nvPicPr>
          <p:cNvPr id="37" name="Picture 37"/>
          <p:cNvPicPr>
            <a:picLocks noChangeAspect="1"/>
          </p:cNvPicPr>
          <p:nvPr/>
        </p:nvPicPr>
        <p:blipFill>
          <a:blip r:embed="rId2">
            <a:alphaModFix amt="4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620785" y="2519720"/>
            <a:ext cx="3162855" cy="2869572"/>
          </a:xfrm>
          <a:prstGeom prst="rect">
            <a:avLst/>
          </a:prstGeom>
        </p:spPr>
      </p:pic>
      <p:pic>
        <p:nvPicPr>
          <p:cNvPr id="38" name="Picture 38"/>
          <p:cNvPicPr>
            <a:picLocks noChangeAspect="1"/>
          </p:cNvPicPr>
          <p:nvPr/>
        </p:nvPicPr>
        <p:blipFill>
          <a:blip r:embed="rId2">
            <a:alphaModFix amt="4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632215" y="6324966"/>
            <a:ext cx="3162855" cy="2869572"/>
          </a:xfrm>
          <a:prstGeom prst="rect">
            <a:avLst/>
          </a:prstGeom>
        </p:spPr>
      </p:pic>
      <p:pic>
        <p:nvPicPr>
          <p:cNvPr id="39" name="Picture 3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15439"/>
            <a:ext cx="3719849" cy="804840"/>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24930" y="815439"/>
            <a:ext cx="3719849" cy="804840"/>
          </a:xfrm>
          <a:prstGeom prst="rect">
            <a:avLst/>
          </a:prstGeom>
        </p:spPr>
      </p:pic>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23667" y="2436051"/>
            <a:ext cx="3103392" cy="3069537"/>
          </a:xfrm>
          <a:prstGeom prst="rect">
            <a:avLst/>
          </a:prstGeom>
        </p:spPr>
      </p:pic>
      <p:pic>
        <p:nvPicPr>
          <p:cNvPr id="42" name="Picture 4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6691440" y="3746008"/>
            <a:ext cx="2040710" cy="2040710"/>
          </a:xfrm>
          <a:prstGeom prst="rect">
            <a:avLst/>
          </a:prstGeom>
        </p:spPr>
      </p:pic>
      <p:pic>
        <p:nvPicPr>
          <p:cNvPr id="43" name="Picture 4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530444" y="2447981"/>
            <a:ext cx="3103392" cy="3069537"/>
          </a:xfrm>
          <a:prstGeom prst="rect">
            <a:avLst/>
          </a:prstGeom>
        </p:spPr>
      </p:pic>
      <p:pic>
        <p:nvPicPr>
          <p:cNvPr id="44" name="Picture 4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4875374" y="3745518"/>
            <a:ext cx="2040710" cy="2040710"/>
          </a:xfrm>
          <a:prstGeom prst="rect">
            <a:avLst/>
          </a:prstGeom>
        </p:spPr>
      </p:pic>
      <p:pic>
        <p:nvPicPr>
          <p:cNvPr id="45" name="Picture 4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23667" y="6253778"/>
            <a:ext cx="3103392" cy="3069537"/>
          </a:xfrm>
          <a:prstGeom prst="rect">
            <a:avLst/>
          </a:prstGeom>
        </p:spPr>
      </p:pic>
      <p:pic>
        <p:nvPicPr>
          <p:cNvPr id="46" name="Picture 4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6691440" y="7560293"/>
            <a:ext cx="2040710" cy="2040710"/>
          </a:xfrm>
          <a:prstGeom prst="rect">
            <a:avLst/>
          </a:prstGeom>
        </p:spPr>
      </p:pic>
      <p:pic>
        <p:nvPicPr>
          <p:cNvPr id="47" name="Picture 4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61088" y="6260212"/>
            <a:ext cx="3103392" cy="3069537"/>
          </a:xfrm>
          <a:prstGeom prst="rect">
            <a:avLst/>
          </a:prstGeom>
        </p:spPr>
      </p:pic>
      <p:pic>
        <p:nvPicPr>
          <p:cNvPr id="48" name="Picture 4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4875374" y="7560293"/>
            <a:ext cx="2040710" cy="2040710"/>
          </a:xfrm>
          <a:prstGeom prst="rect">
            <a:avLst/>
          </a:prstGeom>
        </p:spPr>
      </p:pic>
      <p:pic>
        <p:nvPicPr>
          <p:cNvPr id="49" name="Picture 49"/>
          <p:cNvPicPr>
            <a:picLocks noChangeAspect="1"/>
          </p:cNvPicPr>
          <p:nvPr/>
        </p:nvPicPr>
        <p:blipFill>
          <a:blip r:embed="rId10"/>
          <a:srcRect/>
          <a:stretch>
            <a:fillRect/>
          </a:stretch>
        </p:blipFill>
        <p:spPr>
          <a:xfrm>
            <a:off x="4319739" y="584972"/>
            <a:ext cx="1229650" cy="1100537"/>
          </a:xfrm>
          <a:prstGeom prst="rect">
            <a:avLst/>
          </a:prstGeom>
        </p:spPr>
      </p:pic>
      <p:sp>
        <p:nvSpPr>
          <p:cNvPr id="50" name="TextBox 50"/>
          <p:cNvSpPr txBox="1"/>
          <p:nvPr/>
        </p:nvSpPr>
        <p:spPr>
          <a:xfrm>
            <a:off x="4319739" y="743344"/>
            <a:ext cx="9965972" cy="863468"/>
          </a:xfrm>
          <a:prstGeom prst="rect">
            <a:avLst/>
          </a:prstGeom>
        </p:spPr>
        <p:txBody>
          <a:bodyPr lIns="0" tIns="0" rIns="0" bIns="0" rtlCol="0" anchor="t">
            <a:spAutoFit/>
          </a:bodyPr>
          <a:lstStyle/>
          <a:p>
            <a:pPr algn="ctr">
              <a:lnSpc>
                <a:spcPts val="6800"/>
              </a:lnSpc>
            </a:pPr>
            <a:r>
              <a:rPr lang="en-US" sz="5665" spc="283">
                <a:solidFill>
                  <a:srgbClr val="000000"/>
                </a:solidFill>
                <a:latin typeface="Prompt Light Bold" panose="00000500000000000000"/>
              </a:rPr>
              <a:t>NỘI DUNG CHÍNH</a:t>
            </a:r>
            <a:endParaRPr lang="en-US" sz="5665" spc="283">
              <a:solidFill>
                <a:srgbClr val="000000"/>
              </a:solidFill>
              <a:latin typeface="Prompt Light Bold" panose="00000500000000000000"/>
            </a:endParaRPr>
          </a:p>
        </p:txBody>
      </p:sp>
      <p:pic>
        <p:nvPicPr>
          <p:cNvPr id="51" name="Picture 51"/>
          <p:cNvPicPr>
            <a:picLocks noChangeAspect="1"/>
          </p:cNvPicPr>
          <p:nvPr/>
        </p:nvPicPr>
        <p:blipFill>
          <a:blip r:embed="rId10"/>
          <a:srcRect/>
          <a:stretch>
            <a:fillRect/>
          </a:stretch>
        </p:blipFill>
        <p:spPr>
          <a:xfrm>
            <a:off x="13056061" y="605792"/>
            <a:ext cx="1229650" cy="1100537"/>
          </a:xfrm>
          <a:prstGeom prst="rect">
            <a:avLst/>
          </a:prstGeom>
        </p:spPr>
      </p:pic>
      <p:pic>
        <p:nvPicPr>
          <p:cNvPr id="52" name="Picture 52"/>
          <p:cNvPicPr>
            <a:picLocks noChangeAspect="1"/>
          </p:cNvPicPr>
          <p:nvPr/>
        </p:nvPicPr>
        <p:blipFill>
          <a:blip r:embed="rId11"/>
          <a:srcRect/>
          <a:stretch>
            <a:fillRect/>
          </a:stretch>
        </p:blipFill>
        <p:spPr>
          <a:xfrm>
            <a:off x="0" y="9081059"/>
            <a:ext cx="1303720" cy="1205941"/>
          </a:xfrm>
          <a:prstGeom prst="rect">
            <a:avLst/>
          </a:prstGeom>
        </p:spPr>
      </p:pic>
      <p:pic>
        <p:nvPicPr>
          <p:cNvPr id="53" name="Picture 53"/>
          <p:cNvPicPr>
            <a:picLocks noChangeAspect="1"/>
          </p:cNvPicPr>
          <p:nvPr/>
        </p:nvPicPr>
        <p:blipFill>
          <a:blip r:embed="rId11"/>
          <a:srcRect/>
          <a:stretch>
            <a:fillRect/>
          </a:stretch>
        </p:blipFill>
        <p:spPr>
          <a:xfrm>
            <a:off x="16984280" y="9081059"/>
            <a:ext cx="1303720" cy="1205941"/>
          </a:xfrm>
          <a:prstGeom prst="rect">
            <a:avLst/>
          </a:prstGeom>
        </p:spPr>
      </p:pic>
      <p:pic>
        <p:nvPicPr>
          <p:cNvPr id="54" name="Picture 5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77787" y="4319998"/>
            <a:ext cx="748145" cy="4114800"/>
          </a:xfrm>
          <a:prstGeom prst="rect">
            <a:avLst/>
          </a:prstGeom>
        </p:spPr>
      </p:pic>
      <p:pic>
        <p:nvPicPr>
          <p:cNvPr id="55" name="Picture 5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284855" y="4531957"/>
            <a:ext cx="748145" cy="4114800"/>
          </a:xfrm>
          <a:prstGeom prst="rect">
            <a:avLst/>
          </a:prstGeom>
        </p:spPr>
      </p:pic>
      <p:pic>
        <p:nvPicPr>
          <p:cNvPr id="56" name="Picture 56"/>
          <p:cNvPicPr>
            <a:picLocks noChangeAspect="1"/>
          </p:cNvPicPr>
          <p:nvPr/>
        </p:nvPicPr>
        <p:blipFill>
          <a:blip r:embed="rId14"/>
          <a:srcRect/>
          <a:stretch>
            <a:fillRect/>
          </a:stretch>
        </p:blipFill>
        <p:spPr>
          <a:xfrm>
            <a:off x="99378" y="2404940"/>
            <a:ext cx="1104963" cy="1130397"/>
          </a:xfrm>
          <a:prstGeom prst="rect">
            <a:avLst/>
          </a:prstGeom>
        </p:spPr>
      </p:pic>
      <p:pic>
        <p:nvPicPr>
          <p:cNvPr id="57" name="Picture 57"/>
          <p:cNvPicPr>
            <a:picLocks noChangeAspect="1"/>
          </p:cNvPicPr>
          <p:nvPr/>
        </p:nvPicPr>
        <p:blipFill>
          <a:blip r:embed="rId14"/>
          <a:srcRect/>
          <a:stretch>
            <a:fillRect/>
          </a:stretch>
        </p:blipFill>
        <p:spPr>
          <a:xfrm>
            <a:off x="16984280" y="2342733"/>
            <a:ext cx="1104963" cy="1130397"/>
          </a:xfrm>
          <a:prstGeom prst="rect">
            <a:avLst/>
          </a:prstGeom>
        </p:spPr>
      </p:pic>
      <p:sp>
        <p:nvSpPr>
          <p:cNvPr id="58" name="TextBox 58"/>
          <p:cNvSpPr txBox="1"/>
          <p:nvPr/>
        </p:nvSpPr>
        <p:spPr>
          <a:xfrm>
            <a:off x="2590586" y="2879132"/>
            <a:ext cx="4452713" cy="1440815"/>
          </a:xfrm>
          <a:prstGeom prst="rect">
            <a:avLst/>
          </a:prstGeom>
        </p:spPr>
        <p:txBody>
          <a:bodyPr lIns="0" tIns="0" rIns="0" bIns="0" rtlCol="0" anchor="t">
            <a:spAutoFit/>
          </a:bodyPr>
          <a:lstStyle/>
          <a:p>
            <a:pPr algn="ctr">
              <a:lnSpc>
                <a:spcPts val="3745"/>
              </a:lnSpc>
            </a:pPr>
            <a:r>
              <a:rPr lang="en-US" sz="3120" spc="156">
                <a:solidFill>
                  <a:srgbClr val="000000"/>
                </a:solidFill>
                <a:latin typeface="Public Sans Bold"/>
              </a:rPr>
              <a:t>PHẦN 1</a:t>
            </a:r>
            <a:endParaRPr lang="en-US" sz="3120" spc="156">
              <a:solidFill>
                <a:srgbClr val="000000"/>
              </a:solidFill>
              <a:latin typeface="Public Sans Bold"/>
            </a:endParaRPr>
          </a:p>
          <a:p>
            <a:pPr algn="ctr">
              <a:lnSpc>
                <a:spcPts val="3745"/>
              </a:lnSpc>
            </a:pPr>
            <a:r>
              <a:rPr lang="en-US" sz="3120" spc="156">
                <a:solidFill>
                  <a:srgbClr val="000000"/>
                </a:solidFill>
                <a:latin typeface="Public Sans Bold"/>
              </a:rPr>
              <a:t> </a:t>
            </a:r>
            <a:endParaRPr lang="en-US" sz="3120" spc="156">
              <a:solidFill>
                <a:srgbClr val="000000"/>
              </a:solidFill>
              <a:latin typeface="Public Sans Bold"/>
            </a:endParaRPr>
          </a:p>
          <a:p>
            <a:pPr algn="ctr">
              <a:lnSpc>
                <a:spcPts val="3745"/>
              </a:lnSpc>
            </a:pPr>
            <a:r>
              <a:rPr lang="en-US" sz="3120" b="1" spc="156">
                <a:solidFill>
                  <a:srgbClr val="000000"/>
                </a:solidFill>
                <a:latin typeface="Public Sans"/>
              </a:rPr>
              <a:t>Giới thiệu chung</a:t>
            </a:r>
            <a:endParaRPr lang="en-US" sz="3120" b="1" spc="156">
              <a:solidFill>
                <a:srgbClr val="000000"/>
              </a:solidFill>
              <a:latin typeface="Public Sans"/>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1028700" y="1028700"/>
            <a:ext cx="16230600" cy="2010265"/>
            <a:chOff x="0" y="0"/>
            <a:chExt cx="9318553" cy="1154163"/>
          </a:xfrm>
        </p:grpSpPr>
        <p:sp>
          <p:nvSpPr>
            <p:cNvPr id="4" name="Freeform 4"/>
            <p:cNvSpPr/>
            <p:nvPr/>
          </p:nvSpPr>
          <p:spPr>
            <a:xfrm>
              <a:off x="80010" y="80010"/>
              <a:ext cx="9225843" cy="1061453"/>
            </a:xfrm>
            <a:custGeom>
              <a:avLst/>
              <a:gdLst/>
              <a:ahLst/>
              <a:cxnLst/>
              <a:rect l="l" t="t" r="r" b="b"/>
              <a:pathLst>
                <a:path w="9225843" h="1061453">
                  <a:moveTo>
                    <a:pt x="0" y="1006843"/>
                  </a:moveTo>
                  <a:lnTo>
                    <a:pt x="0" y="1061453"/>
                  </a:lnTo>
                  <a:lnTo>
                    <a:pt x="9225843" y="1061453"/>
                  </a:lnTo>
                  <a:lnTo>
                    <a:pt x="9225843" y="0"/>
                  </a:lnTo>
                  <a:lnTo>
                    <a:pt x="9171233" y="0"/>
                  </a:lnTo>
                  <a:lnTo>
                    <a:pt x="9171233" y="1006843"/>
                  </a:lnTo>
                  <a:close/>
                </a:path>
              </a:pathLst>
            </a:custGeom>
            <a:solidFill>
              <a:srgbClr val="FFFFFF"/>
            </a:solidFill>
          </p:spPr>
        </p:sp>
        <p:sp>
          <p:nvSpPr>
            <p:cNvPr id="5" name="Freeform 5"/>
            <p:cNvSpPr/>
            <p:nvPr/>
          </p:nvSpPr>
          <p:spPr>
            <a:xfrm>
              <a:off x="67310" y="67310"/>
              <a:ext cx="9251243" cy="1086853"/>
            </a:xfrm>
            <a:custGeom>
              <a:avLst/>
              <a:gdLst/>
              <a:ahLst/>
              <a:cxnLst/>
              <a:rect l="l" t="t" r="r" b="b"/>
              <a:pathLst>
                <a:path w="9251243" h="1086853">
                  <a:moveTo>
                    <a:pt x="9183933" y="0"/>
                  </a:moveTo>
                  <a:lnTo>
                    <a:pt x="9183933" y="12700"/>
                  </a:lnTo>
                  <a:lnTo>
                    <a:pt x="9238543" y="12700"/>
                  </a:lnTo>
                  <a:lnTo>
                    <a:pt x="9238543" y="1074153"/>
                  </a:lnTo>
                  <a:lnTo>
                    <a:pt x="12700" y="1074153"/>
                  </a:lnTo>
                  <a:lnTo>
                    <a:pt x="12700" y="1019543"/>
                  </a:lnTo>
                  <a:lnTo>
                    <a:pt x="0" y="1019543"/>
                  </a:lnTo>
                  <a:lnTo>
                    <a:pt x="0" y="1086853"/>
                  </a:lnTo>
                  <a:lnTo>
                    <a:pt x="9251243" y="1086853"/>
                  </a:lnTo>
                  <a:lnTo>
                    <a:pt x="9251243" y="0"/>
                  </a:lnTo>
                  <a:close/>
                </a:path>
              </a:pathLst>
            </a:custGeom>
            <a:solidFill>
              <a:srgbClr val="000000"/>
            </a:solidFill>
          </p:spPr>
        </p:sp>
        <p:sp>
          <p:nvSpPr>
            <p:cNvPr id="6" name="Freeform 6"/>
            <p:cNvSpPr/>
            <p:nvPr/>
          </p:nvSpPr>
          <p:spPr>
            <a:xfrm>
              <a:off x="12700" y="12700"/>
              <a:ext cx="9225843" cy="1061453"/>
            </a:xfrm>
            <a:custGeom>
              <a:avLst/>
              <a:gdLst/>
              <a:ahLst/>
              <a:cxnLst/>
              <a:rect l="l" t="t" r="r" b="b"/>
              <a:pathLst>
                <a:path w="9225843" h="1061453">
                  <a:moveTo>
                    <a:pt x="0" y="0"/>
                  </a:moveTo>
                  <a:lnTo>
                    <a:pt x="9225843" y="0"/>
                  </a:lnTo>
                  <a:lnTo>
                    <a:pt x="9225843" y="1061453"/>
                  </a:lnTo>
                  <a:lnTo>
                    <a:pt x="0" y="1061453"/>
                  </a:lnTo>
                  <a:close/>
                </a:path>
              </a:pathLst>
            </a:custGeom>
            <a:solidFill>
              <a:srgbClr val="B6E3F9"/>
            </a:solidFill>
          </p:spPr>
        </p:sp>
        <p:sp>
          <p:nvSpPr>
            <p:cNvPr id="7" name="Freeform 7"/>
            <p:cNvSpPr/>
            <p:nvPr/>
          </p:nvSpPr>
          <p:spPr>
            <a:xfrm>
              <a:off x="0" y="0"/>
              <a:ext cx="9251243" cy="1086853"/>
            </a:xfrm>
            <a:custGeom>
              <a:avLst/>
              <a:gdLst/>
              <a:ahLst/>
              <a:cxnLst/>
              <a:rect l="l" t="t" r="r" b="b"/>
              <a:pathLst>
                <a:path w="9251243" h="1086853">
                  <a:moveTo>
                    <a:pt x="80010" y="1086853"/>
                  </a:moveTo>
                  <a:lnTo>
                    <a:pt x="9251243" y="1086853"/>
                  </a:lnTo>
                  <a:lnTo>
                    <a:pt x="9251243" y="80010"/>
                  </a:lnTo>
                  <a:lnTo>
                    <a:pt x="9251243" y="67310"/>
                  </a:lnTo>
                  <a:lnTo>
                    <a:pt x="9251243" y="0"/>
                  </a:lnTo>
                  <a:lnTo>
                    <a:pt x="0" y="0"/>
                  </a:lnTo>
                  <a:lnTo>
                    <a:pt x="0" y="1086853"/>
                  </a:lnTo>
                  <a:lnTo>
                    <a:pt x="67310" y="1086853"/>
                  </a:lnTo>
                  <a:lnTo>
                    <a:pt x="80010" y="1086853"/>
                  </a:lnTo>
                  <a:close/>
                  <a:moveTo>
                    <a:pt x="12700" y="12700"/>
                  </a:moveTo>
                  <a:lnTo>
                    <a:pt x="9238543" y="12700"/>
                  </a:lnTo>
                  <a:lnTo>
                    <a:pt x="9238543" y="1074153"/>
                  </a:lnTo>
                  <a:lnTo>
                    <a:pt x="12700" y="1074153"/>
                  </a:lnTo>
                  <a:lnTo>
                    <a:pt x="12700" y="12700"/>
                  </a:lnTo>
                  <a:close/>
                </a:path>
              </a:pathLst>
            </a:custGeom>
            <a:solidFill>
              <a:srgbClr val="000000"/>
            </a:solidFill>
          </p:spPr>
        </p:sp>
      </p:grpSp>
      <p:grpSp>
        <p:nvGrpSpPr>
          <p:cNvPr id="8" name="Group 8"/>
          <p:cNvGrpSpPr/>
          <p:nvPr/>
        </p:nvGrpSpPr>
        <p:grpSpPr>
          <a:xfrm>
            <a:off x="1086996" y="3216535"/>
            <a:ext cx="16230600" cy="5975725"/>
            <a:chOff x="0" y="0"/>
            <a:chExt cx="9318553" cy="3430872"/>
          </a:xfrm>
        </p:grpSpPr>
        <p:sp>
          <p:nvSpPr>
            <p:cNvPr id="9" name="Freeform 9"/>
            <p:cNvSpPr/>
            <p:nvPr/>
          </p:nvSpPr>
          <p:spPr>
            <a:xfrm>
              <a:off x="80010" y="80010"/>
              <a:ext cx="9225843" cy="3338162"/>
            </a:xfrm>
            <a:custGeom>
              <a:avLst/>
              <a:gdLst/>
              <a:ahLst/>
              <a:cxnLst/>
              <a:rect l="l" t="t" r="r" b="b"/>
              <a:pathLst>
                <a:path w="9225843" h="3338162">
                  <a:moveTo>
                    <a:pt x="0" y="3283552"/>
                  </a:moveTo>
                  <a:lnTo>
                    <a:pt x="0" y="3338162"/>
                  </a:lnTo>
                  <a:lnTo>
                    <a:pt x="9225843" y="3338162"/>
                  </a:lnTo>
                  <a:lnTo>
                    <a:pt x="9225843" y="0"/>
                  </a:lnTo>
                  <a:lnTo>
                    <a:pt x="9171233" y="0"/>
                  </a:lnTo>
                  <a:lnTo>
                    <a:pt x="9171233" y="3283552"/>
                  </a:lnTo>
                  <a:close/>
                </a:path>
              </a:pathLst>
            </a:custGeom>
            <a:solidFill>
              <a:srgbClr val="000000"/>
            </a:solidFill>
          </p:spPr>
        </p:sp>
        <p:sp>
          <p:nvSpPr>
            <p:cNvPr id="10" name="Freeform 10"/>
            <p:cNvSpPr/>
            <p:nvPr/>
          </p:nvSpPr>
          <p:spPr>
            <a:xfrm>
              <a:off x="67310" y="67310"/>
              <a:ext cx="9251243" cy="3363562"/>
            </a:xfrm>
            <a:custGeom>
              <a:avLst/>
              <a:gdLst/>
              <a:ahLst/>
              <a:cxnLst/>
              <a:rect l="l" t="t" r="r" b="b"/>
              <a:pathLst>
                <a:path w="9251243" h="3363562">
                  <a:moveTo>
                    <a:pt x="9183933" y="0"/>
                  </a:moveTo>
                  <a:lnTo>
                    <a:pt x="9183933" y="12700"/>
                  </a:lnTo>
                  <a:lnTo>
                    <a:pt x="9238543" y="12700"/>
                  </a:lnTo>
                  <a:lnTo>
                    <a:pt x="9238543" y="3350862"/>
                  </a:lnTo>
                  <a:lnTo>
                    <a:pt x="12700" y="3350862"/>
                  </a:lnTo>
                  <a:lnTo>
                    <a:pt x="12700" y="3296252"/>
                  </a:lnTo>
                  <a:lnTo>
                    <a:pt x="0" y="3296252"/>
                  </a:lnTo>
                  <a:lnTo>
                    <a:pt x="0" y="3363562"/>
                  </a:lnTo>
                  <a:lnTo>
                    <a:pt x="9251243" y="3363562"/>
                  </a:lnTo>
                  <a:lnTo>
                    <a:pt x="9251243" y="0"/>
                  </a:lnTo>
                  <a:close/>
                </a:path>
              </a:pathLst>
            </a:custGeom>
            <a:solidFill>
              <a:srgbClr val="000000"/>
            </a:solidFill>
          </p:spPr>
        </p:sp>
        <p:sp>
          <p:nvSpPr>
            <p:cNvPr id="11" name="Freeform 11"/>
            <p:cNvSpPr/>
            <p:nvPr/>
          </p:nvSpPr>
          <p:spPr>
            <a:xfrm>
              <a:off x="12700" y="12700"/>
              <a:ext cx="9225843" cy="3338162"/>
            </a:xfrm>
            <a:custGeom>
              <a:avLst/>
              <a:gdLst/>
              <a:ahLst/>
              <a:cxnLst/>
              <a:rect l="l" t="t" r="r" b="b"/>
              <a:pathLst>
                <a:path w="9225843" h="3338162">
                  <a:moveTo>
                    <a:pt x="0" y="0"/>
                  </a:moveTo>
                  <a:lnTo>
                    <a:pt x="9225843" y="0"/>
                  </a:lnTo>
                  <a:lnTo>
                    <a:pt x="9225843" y="3338162"/>
                  </a:lnTo>
                  <a:lnTo>
                    <a:pt x="0" y="3338162"/>
                  </a:lnTo>
                  <a:close/>
                </a:path>
              </a:pathLst>
            </a:custGeom>
            <a:solidFill>
              <a:srgbClr val="FFFFFF"/>
            </a:solidFill>
          </p:spPr>
          <p:txBody>
            <a:bodyPr/>
            <a:p>
              <a:endParaRPr lang="en-US"/>
            </a:p>
          </p:txBody>
        </p:sp>
        <p:sp>
          <p:nvSpPr>
            <p:cNvPr id="12" name="Freeform 12"/>
            <p:cNvSpPr/>
            <p:nvPr/>
          </p:nvSpPr>
          <p:spPr>
            <a:xfrm>
              <a:off x="0" y="0"/>
              <a:ext cx="9251243" cy="3363562"/>
            </a:xfrm>
            <a:custGeom>
              <a:avLst/>
              <a:gdLst/>
              <a:ahLst/>
              <a:cxnLst/>
              <a:rect l="l" t="t" r="r" b="b"/>
              <a:pathLst>
                <a:path w="9251243" h="3363562">
                  <a:moveTo>
                    <a:pt x="80010" y="3363562"/>
                  </a:moveTo>
                  <a:lnTo>
                    <a:pt x="9251243" y="3363562"/>
                  </a:lnTo>
                  <a:lnTo>
                    <a:pt x="9251243" y="80010"/>
                  </a:lnTo>
                  <a:lnTo>
                    <a:pt x="9251243" y="67310"/>
                  </a:lnTo>
                  <a:lnTo>
                    <a:pt x="9251243" y="0"/>
                  </a:lnTo>
                  <a:lnTo>
                    <a:pt x="0" y="0"/>
                  </a:lnTo>
                  <a:lnTo>
                    <a:pt x="0" y="3363562"/>
                  </a:lnTo>
                  <a:lnTo>
                    <a:pt x="67310" y="3363562"/>
                  </a:lnTo>
                  <a:lnTo>
                    <a:pt x="80010" y="3363562"/>
                  </a:lnTo>
                  <a:close/>
                  <a:moveTo>
                    <a:pt x="12700" y="12700"/>
                  </a:moveTo>
                  <a:lnTo>
                    <a:pt x="9238543" y="12700"/>
                  </a:lnTo>
                  <a:lnTo>
                    <a:pt x="9238543" y="3350862"/>
                  </a:lnTo>
                  <a:lnTo>
                    <a:pt x="12700" y="3350862"/>
                  </a:lnTo>
                  <a:lnTo>
                    <a:pt x="12700" y="12700"/>
                  </a:lnTo>
                  <a:close/>
                </a:path>
              </a:pathLst>
            </a:custGeom>
            <a:solidFill>
              <a:srgbClr val="000000"/>
            </a:solidFill>
          </p:spPr>
        </p:sp>
      </p:grpSp>
      <p:grpSp>
        <p:nvGrpSpPr>
          <p:cNvPr id="13" name="Group 13"/>
          <p:cNvGrpSpPr/>
          <p:nvPr/>
        </p:nvGrpSpPr>
        <p:grpSpPr>
          <a:xfrm>
            <a:off x="15811150" y="1855253"/>
            <a:ext cx="670561" cy="357158"/>
            <a:chOff x="0" y="0"/>
            <a:chExt cx="805931" cy="429260"/>
          </a:xfrm>
        </p:grpSpPr>
        <p:sp>
          <p:nvSpPr>
            <p:cNvPr id="14" name="Freeform 14"/>
            <p:cNvSpPr/>
            <p:nvPr/>
          </p:nvSpPr>
          <p:spPr>
            <a:xfrm>
              <a:off x="0" y="-5080"/>
              <a:ext cx="805932" cy="434340"/>
            </a:xfrm>
            <a:custGeom>
              <a:avLst/>
              <a:gdLst/>
              <a:ahLst/>
              <a:cxnLst/>
              <a:rect l="l" t="t" r="r" b="b"/>
              <a:pathLst>
                <a:path w="805932" h="434340">
                  <a:moveTo>
                    <a:pt x="788152" y="187960"/>
                  </a:moveTo>
                  <a:lnTo>
                    <a:pt x="526531" y="11430"/>
                  </a:lnTo>
                  <a:cubicBezTo>
                    <a:pt x="508752" y="0"/>
                    <a:pt x="485892" y="3810"/>
                    <a:pt x="473192" y="21590"/>
                  </a:cubicBezTo>
                  <a:cubicBezTo>
                    <a:pt x="461761" y="39370"/>
                    <a:pt x="465571" y="62230"/>
                    <a:pt x="483352" y="74930"/>
                  </a:cubicBezTo>
                  <a:lnTo>
                    <a:pt x="642102" y="181610"/>
                  </a:lnTo>
                  <a:lnTo>
                    <a:pt x="0" y="181610"/>
                  </a:lnTo>
                  <a:lnTo>
                    <a:pt x="0" y="257810"/>
                  </a:lnTo>
                  <a:lnTo>
                    <a:pt x="642102" y="257810"/>
                  </a:lnTo>
                  <a:lnTo>
                    <a:pt x="483352" y="364490"/>
                  </a:lnTo>
                  <a:cubicBezTo>
                    <a:pt x="465572" y="375920"/>
                    <a:pt x="461762" y="400050"/>
                    <a:pt x="473192" y="417830"/>
                  </a:cubicBezTo>
                  <a:cubicBezTo>
                    <a:pt x="480812" y="429260"/>
                    <a:pt x="492242" y="434340"/>
                    <a:pt x="504942" y="434340"/>
                  </a:cubicBezTo>
                  <a:cubicBezTo>
                    <a:pt x="512562" y="434340"/>
                    <a:pt x="520182" y="431800"/>
                    <a:pt x="526532" y="427990"/>
                  </a:cubicBezTo>
                  <a:lnTo>
                    <a:pt x="789422" y="251460"/>
                  </a:lnTo>
                  <a:cubicBezTo>
                    <a:pt x="799582" y="243840"/>
                    <a:pt x="805932" y="232410"/>
                    <a:pt x="805932" y="219710"/>
                  </a:cubicBezTo>
                  <a:cubicBezTo>
                    <a:pt x="805932" y="207010"/>
                    <a:pt x="799582" y="195580"/>
                    <a:pt x="788152" y="187960"/>
                  </a:cubicBezTo>
                  <a:close/>
                </a:path>
              </a:pathLst>
            </a:custGeom>
            <a:solidFill>
              <a:srgbClr val="000000"/>
            </a:solidFill>
          </p:spPr>
        </p:sp>
      </p:grpSp>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63747" y="3880762"/>
            <a:ext cx="172428" cy="265633"/>
          </a:xfrm>
          <a:prstGeom prst="rect">
            <a:avLst/>
          </a:prstGeom>
        </p:spPr>
      </p:pic>
      <p:grpSp>
        <p:nvGrpSpPr>
          <p:cNvPr id="21" name="Group 21"/>
          <p:cNvGrpSpPr/>
          <p:nvPr/>
        </p:nvGrpSpPr>
        <p:grpSpPr>
          <a:xfrm>
            <a:off x="11279744" y="3622844"/>
            <a:ext cx="5128146" cy="536254"/>
            <a:chOff x="0" y="0"/>
            <a:chExt cx="46973896" cy="4912091"/>
          </a:xfrm>
        </p:grpSpPr>
        <p:sp>
          <p:nvSpPr>
            <p:cNvPr id="22" name="Freeform 22"/>
            <p:cNvSpPr/>
            <p:nvPr/>
          </p:nvSpPr>
          <p:spPr>
            <a:xfrm>
              <a:off x="72390" y="72390"/>
              <a:ext cx="46829116" cy="4767311"/>
            </a:xfrm>
            <a:custGeom>
              <a:avLst/>
              <a:gdLst/>
              <a:ahLst/>
              <a:cxnLst/>
              <a:rect l="l" t="t" r="r" b="b"/>
              <a:pathLst>
                <a:path w="46829116" h="4767311">
                  <a:moveTo>
                    <a:pt x="0" y="0"/>
                  </a:moveTo>
                  <a:lnTo>
                    <a:pt x="46829116" y="0"/>
                  </a:lnTo>
                  <a:lnTo>
                    <a:pt x="46829116" y="4767311"/>
                  </a:lnTo>
                  <a:lnTo>
                    <a:pt x="0" y="4767311"/>
                  </a:lnTo>
                  <a:lnTo>
                    <a:pt x="0" y="0"/>
                  </a:lnTo>
                  <a:close/>
                </a:path>
              </a:pathLst>
            </a:custGeom>
            <a:solidFill>
              <a:srgbClr val="6AACAF"/>
            </a:solidFill>
          </p:spPr>
        </p:sp>
        <p:sp>
          <p:nvSpPr>
            <p:cNvPr id="23" name="Freeform 23"/>
            <p:cNvSpPr/>
            <p:nvPr/>
          </p:nvSpPr>
          <p:spPr>
            <a:xfrm>
              <a:off x="0" y="0"/>
              <a:ext cx="46973896" cy="4912091"/>
            </a:xfrm>
            <a:custGeom>
              <a:avLst/>
              <a:gdLst/>
              <a:ahLst/>
              <a:cxnLst/>
              <a:rect l="l" t="t" r="r" b="b"/>
              <a:pathLst>
                <a:path w="46973896" h="4912091">
                  <a:moveTo>
                    <a:pt x="46829117" y="4767311"/>
                  </a:moveTo>
                  <a:lnTo>
                    <a:pt x="46973896" y="4767311"/>
                  </a:lnTo>
                  <a:lnTo>
                    <a:pt x="46973896" y="4912091"/>
                  </a:lnTo>
                  <a:lnTo>
                    <a:pt x="46829117" y="4912091"/>
                  </a:lnTo>
                  <a:lnTo>
                    <a:pt x="46829117" y="4767311"/>
                  </a:lnTo>
                  <a:close/>
                  <a:moveTo>
                    <a:pt x="0" y="144780"/>
                  </a:moveTo>
                  <a:lnTo>
                    <a:pt x="144780" y="144780"/>
                  </a:lnTo>
                  <a:lnTo>
                    <a:pt x="144780" y="4767312"/>
                  </a:lnTo>
                  <a:lnTo>
                    <a:pt x="0" y="4767312"/>
                  </a:lnTo>
                  <a:lnTo>
                    <a:pt x="0" y="144780"/>
                  </a:lnTo>
                  <a:close/>
                  <a:moveTo>
                    <a:pt x="0" y="4767312"/>
                  </a:moveTo>
                  <a:lnTo>
                    <a:pt x="144780" y="4767312"/>
                  </a:lnTo>
                  <a:lnTo>
                    <a:pt x="144780" y="4912091"/>
                  </a:lnTo>
                  <a:lnTo>
                    <a:pt x="0" y="4912091"/>
                  </a:lnTo>
                  <a:lnTo>
                    <a:pt x="0" y="4767311"/>
                  </a:lnTo>
                  <a:close/>
                  <a:moveTo>
                    <a:pt x="46829117" y="144780"/>
                  </a:moveTo>
                  <a:lnTo>
                    <a:pt x="46973896" y="144780"/>
                  </a:lnTo>
                  <a:lnTo>
                    <a:pt x="46973896" y="4767312"/>
                  </a:lnTo>
                  <a:lnTo>
                    <a:pt x="46829117" y="4767312"/>
                  </a:lnTo>
                  <a:lnTo>
                    <a:pt x="46829117" y="144780"/>
                  </a:lnTo>
                  <a:close/>
                  <a:moveTo>
                    <a:pt x="144780" y="4767311"/>
                  </a:moveTo>
                  <a:lnTo>
                    <a:pt x="46829117" y="4767311"/>
                  </a:lnTo>
                  <a:lnTo>
                    <a:pt x="46829117" y="4912091"/>
                  </a:lnTo>
                  <a:lnTo>
                    <a:pt x="144780" y="4912091"/>
                  </a:lnTo>
                  <a:lnTo>
                    <a:pt x="144780" y="4767311"/>
                  </a:lnTo>
                  <a:close/>
                  <a:moveTo>
                    <a:pt x="46829117" y="0"/>
                  </a:moveTo>
                  <a:lnTo>
                    <a:pt x="46973896" y="0"/>
                  </a:lnTo>
                  <a:lnTo>
                    <a:pt x="46973896" y="144780"/>
                  </a:lnTo>
                  <a:lnTo>
                    <a:pt x="46829117" y="144780"/>
                  </a:lnTo>
                  <a:lnTo>
                    <a:pt x="46829117" y="0"/>
                  </a:lnTo>
                  <a:close/>
                  <a:moveTo>
                    <a:pt x="0" y="0"/>
                  </a:moveTo>
                  <a:lnTo>
                    <a:pt x="144780" y="0"/>
                  </a:lnTo>
                  <a:lnTo>
                    <a:pt x="144780" y="144780"/>
                  </a:lnTo>
                  <a:lnTo>
                    <a:pt x="0" y="144780"/>
                  </a:lnTo>
                  <a:lnTo>
                    <a:pt x="0" y="0"/>
                  </a:lnTo>
                  <a:close/>
                  <a:moveTo>
                    <a:pt x="144780" y="0"/>
                  </a:moveTo>
                  <a:lnTo>
                    <a:pt x="46829117" y="0"/>
                  </a:lnTo>
                  <a:lnTo>
                    <a:pt x="46829117" y="144780"/>
                  </a:lnTo>
                  <a:lnTo>
                    <a:pt x="144780" y="144780"/>
                  </a:lnTo>
                  <a:lnTo>
                    <a:pt x="144780" y="0"/>
                  </a:lnTo>
                  <a:close/>
                </a:path>
              </a:pathLst>
            </a:custGeom>
            <a:solidFill>
              <a:srgbClr val="000000"/>
            </a:solidFill>
          </p:spPr>
        </p:sp>
      </p:grpSp>
      <p:grpSp>
        <p:nvGrpSpPr>
          <p:cNvPr id="24" name="Group 24"/>
          <p:cNvGrpSpPr/>
          <p:nvPr/>
        </p:nvGrpSpPr>
        <p:grpSpPr>
          <a:xfrm>
            <a:off x="11585127" y="3794135"/>
            <a:ext cx="831398" cy="193670"/>
            <a:chOff x="0" y="0"/>
            <a:chExt cx="1108531" cy="258227"/>
          </a:xfrm>
        </p:grpSpPr>
        <p:grpSp>
          <p:nvGrpSpPr>
            <p:cNvPr id="25" name="Group 25"/>
            <p:cNvGrpSpPr>
              <a:grpSpLocks noChangeAspect="1"/>
            </p:cNvGrpSpPr>
            <p:nvPr/>
          </p:nvGrpSpPr>
          <p:grpSpPr>
            <a:xfrm>
              <a:off x="853756" y="3452"/>
              <a:ext cx="254775" cy="254775"/>
              <a:chOff x="0" y="0"/>
              <a:chExt cx="495300" cy="495300"/>
            </a:xfrm>
          </p:grpSpPr>
          <p:sp>
            <p:nvSpPr>
              <p:cNvPr id="26" name="Freeform 2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7" name="Freeform 2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3F7E7"/>
              </a:solidFill>
            </p:spPr>
          </p:sp>
        </p:grpSp>
        <p:grpSp>
          <p:nvGrpSpPr>
            <p:cNvPr id="28" name="Group 28"/>
            <p:cNvGrpSpPr>
              <a:grpSpLocks noChangeAspect="1"/>
            </p:cNvGrpSpPr>
            <p:nvPr/>
          </p:nvGrpSpPr>
          <p:grpSpPr>
            <a:xfrm>
              <a:off x="438075" y="0"/>
              <a:ext cx="254775" cy="254775"/>
              <a:chOff x="0" y="0"/>
              <a:chExt cx="495300" cy="495300"/>
            </a:xfrm>
          </p:grpSpPr>
          <p:sp>
            <p:nvSpPr>
              <p:cNvPr id="29" name="Freeform 2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30" name="Freeform 3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9C374"/>
              </a:solidFill>
            </p:spPr>
          </p:sp>
        </p:grpSp>
        <p:grpSp>
          <p:nvGrpSpPr>
            <p:cNvPr id="31" name="Group 31"/>
            <p:cNvGrpSpPr>
              <a:grpSpLocks noChangeAspect="1"/>
            </p:cNvGrpSpPr>
            <p:nvPr/>
          </p:nvGrpSpPr>
          <p:grpSpPr>
            <a:xfrm>
              <a:off x="0" y="0"/>
              <a:ext cx="254775" cy="254775"/>
              <a:chOff x="0" y="0"/>
              <a:chExt cx="495300" cy="495300"/>
            </a:xfrm>
          </p:grpSpPr>
          <p:sp>
            <p:nvSpPr>
              <p:cNvPr id="32" name="Freeform 32"/>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33" name="Freeform 33"/>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7B2B0"/>
              </a:solidFill>
            </p:spPr>
          </p:sp>
        </p:grpSp>
      </p:grpSp>
      <p:pic>
        <p:nvPicPr>
          <p:cNvPr id="34" name="Picture 34"/>
          <p:cNvPicPr>
            <a:picLocks noChangeAspect="1"/>
          </p:cNvPicPr>
          <p:nvPr/>
        </p:nvPicPr>
        <p:blipFill>
          <a:blip r:embed="rId4"/>
          <a:srcRect/>
          <a:stretch>
            <a:fillRect/>
          </a:stretch>
        </p:blipFill>
        <p:spPr>
          <a:xfrm>
            <a:off x="0" y="7857960"/>
            <a:ext cx="1378092" cy="2120142"/>
          </a:xfrm>
          <a:prstGeom prst="rect">
            <a:avLst/>
          </a:prstGeom>
        </p:spPr>
      </p:pic>
      <p:sp>
        <p:nvSpPr>
          <p:cNvPr id="37" name="TextBox 37"/>
          <p:cNvSpPr txBox="1"/>
          <p:nvPr/>
        </p:nvSpPr>
        <p:spPr>
          <a:xfrm>
            <a:off x="1625938" y="1671883"/>
            <a:ext cx="15694198" cy="732155"/>
          </a:xfrm>
          <a:prstGeom prst="rect">
            <a:avLst/>
          </a:prstGeom>
        </p:spPr>
        <p:txBody>
          <a:bodyPr lIns="0" tIns="0" rIns="0" bIns="0" rtlCol="0" anchor="t">
            <a:spAutoFit/>
          </a:bodyPr>
          <a:lstStyle/>
          <a:p>
            <a:pPr>
              <a:lnSpc>
                <a:spcPts val="5710"/>
              </a:lnSpc>
            </a:pPr>
            <a:r>
              <a:rPr lang="en-US" sz="4760" b="1" spc="238">
                <a:solidFill>
                  <a:srgbClr val="000000"/>
                </a:solidFill>
                <a:latin typeface="Prompt Light Bold" panose="00000500000000000000"/>
              </a:rPr>
              <a:t>I. Giới thiệu chung</a:t>
            </a:r>
            <a:endParaRPr lang="en-US" sz="4760" b="1" spc="238">
              <a:solidFill>
                <a:srgbClr val="000000"/>
              </a:solidFill>
              <a:latin typeface="Prompt Light Bold" panose="00000500000000000000"/>
            </a:endParaRPr>
          </a:p>
        </p:txBody>
      </p:sp>
      <p:sp>
        <p:nvSpPr>
          <p:cNvPr id="40" name="Text Box 39"/>
          <p:cNvSpPr txBox="1"/>
          <p:nvPr/>
        </p:nvSpPr>
        <p:spPr>
          <a:xfrm>
            <a:off x="1168400" y="3467100"/>
            <a:ext cx="10003155" cy="5169535"/>
          </a:xfrm>
          <a:prstGeom prst="rect">
            <a:avLst/>
          </a:prstGeom>
          <a:noFill/>
          <a:ln>
            <a:solidFill>
              <a:srgbClr val="FFFF00"/>
            </a:solidFill>
          </a:ln>
        </p:spPr>
        <p:txBody>
          <a:bodyPr wrap="square" rtlCol="0">
            <a:spAutoFit/>
          </a:bodyPr>
          <a:p>
            <a:r>
              <a:rPr lang="en-US" sz="3000"/>
              <a:t>Bài toán tô màu đồ thị là một bài toán quan trọng trong nhiều lĩnh vực, từ khoa học máy tính đến sinh học. Việc áp dụng các thuật toán tô màu đồ thị có thể giúp tìm ra lời giải tối ưu và nhanh chóng cho rất nhiều bài toán ứng dụng, đồng thời đóng góp vào việc phát triển lý thuyết đồ thị.</a:t>
            </a:r>
            <a:endParaRPr lang="en-US" sz="3000"/>
          </a:p>
          <a:p>
            <a:pPr marL="342900" indent="-342900">
              <a:buFont typeface="Wingdings" panose="05000000000000000000" charset="0"/>
              <a:buChar char="Ø"/>
            </a:pPr>
            <a:r>
              <a:rPr lang="en-US" sz="3000"/>
              <a:t>Đối tượng nghiên cứu: Thuật toán giải bài toán tô màu đồ thị</a:t>
            </a:r>
            <a:endParaRPr lang="en-US" sz="3000"/>
          </a:p>
          <a:p>
            <a:pPr marL="342900" indent="-342900">
              <a:buFont typeface="Wingdings" panose="05000000000000000000" charset="0"/>
              <a:buChar char="Ø"/>
            </a:pPr>
            <a:r>
              <a:rPr lang="en-US" sz="3000"/>
              <a:t>Công cụ: Dev C</a:t>
            </a:r>
            <a:endParaRPr lang="en-US" sz="3000"/>
          </a:p>
          <a:p>
            <a:pPr marL="342900" indent="-342900">
              <a:buFont typeface="Wingdings" panose="05000000000000000000" charset="0"/>
              <a:buChar char="Ø"/>
            </a:pPr>
            <a:r>
              <a:rPr lang="en-US" sz="3000"/>
              <a:t>Ngôn ngữ: C++</a:t>
            </a:r>
            <a:endParaRPr lang="en-US" sz="3000"/>
          </a:p>
          <a:p>
            <a:pPr marL="342900" indent="-342900">
              <a:buFont typeface="Wingdings" panose="05000000000000000000" charset="0"/>
              <a:buChar char="Ø"/>
            </a:pPr>
            <a:r>
              <a:rPr lang="en-US" sz="3000"/>
              <a:t>Mục tiêu: Cải thiện tư duy logic, thuật toán bằng việc sử dụng nhiều thuật toán để giải 1 bài toán.</a:t>
            </a:r>
            <a:endParaRPr lang="en-US" sz="3000"/>
          </a:p>
          <a:p>
            <a:pPr indent="0">
              <a:buFont typeface="Wingdings" panose="05000000000000000000" charset="0"/>
              <a:buNone/>
            </a:pPr>
            <a:endParaRPr lang="en-US" sz="3000"/>
          </a:p>
        </p:txBody>
      </p:sp>
      <p:pic>
        <p:nvPicPr>
          <p:cNvPr id="100" name="Picture 99"/>
          <p:cNvPicPr/>
          <p:nvPr/>
        </p:nvPicPr>
        <p:blipFill>
          <a:blip r:embed="rId5"/>
          <a:stretch>
            <a:fillRect/>
          </a:stretch>
        </p:blipFill>
        <p:spPr>
          <a:xfrm>
            <a:off x="11287760" y="4229100"/>
            <a:ext cx="5612765" cy="453898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1570791" y="3625693"/>
            <a:ext cx="15146418" cy="3397009"/>
            <a:chOff x="0" y="0"/>
            <a:chExt cx="8696087" cy="1950341"/>
          </a:xfrm>
        </p:grpSpPr>
        <p:sp>
          <p:nvSpPr>
            <p:cNvPr id="4" name="Freeform 4"/>
            <p:cNvSpPr/>
            <p:nvPr/>
          </p:nvSpPr>
          <p:spPr>
            <a:xfrm>
              <a:off x="80010" y="80010"/>
              <a:ext cx="8603376" cy="1857631"/>
            </a:xfrm>
            <a:custGeom>
              <a:avLst/>
              <a:gdLst/>
              <a:ahLst/>
              <a:cxnLst/>
              <a:rect l="l" t="t" r="r" b="b"/>
              <a:pathLst>
                <a:path w="8603376" h="1857631">
                  <a:moveTo>
                    <a:pt x="0" y="1803021"/>
                  </a:moveTo>
                  <a:lnTo>
                    <a:pt x="0" y="1857631"/>
                  </a:lnTo>
                  <a:lnTo>
                    <a:pt x="8603376" y="1857631"/>
                  </a:lnTo>
                  <a:lnTo>
                    <a:pt x="8603376" y="0"/>
                  </a:lnTo>
                  <a:lnTo>
                    <a:pt x="8548766" y="0"/>
                  </a:lnTo>
                  <a:lnTo>
                    <a:pt x="8548766" y="1803021"/>
                  </a:lnTo>
                  <a:close/>
                </a:path>
              </a:pathLst>
            </a:custGeom>
            <a:solidFill>
              <a:srgbClr val="FFFFFF"/>
            </a:solidFill>
          </p:spPr>
        </p:sp>
        <p:sp>
          <p:nvSpPr>
            <p:cNvPr id="5" name="Freeform 5"/>
            <p:cNvSpPr/>
            <p:nvPr/>
          </p:nvSpPr>
          <p:spPr>
            <a:xfrm>
              <a:off x="67310" y="67310"/>
              <a:ext cx="8628776" cy="1883031"/>
            </a:xfrm>
            <a:custGeom>
              <a:avLst/>
              <a:gdLst/>
              <a:ahLst/>
              <a:cxnLst/>
              <a:rect l="l" t="t" r="r" b="b"/>
              <a:pathLst>
                <a:path w="8628776" h="1883031">
                  <a:moveTo>
                    <a:pt x="8561466" y="0"/>
                  </a:moveTo>
                  <a:lnTo>
                    <a:pt x="8561466" y="12700"/>
                  </a:lnTo>
                  <a:lnTo>
                    <a:pt x="8616076" y="12700"/>
                  </a:lnTo>
                  <a:lnTo>
                    <a:pt x="8616076" y="1870331"/>
                  </a:lnTo>
                  <a:lnTo>
                    <a:pt x="12700" y="1870331"/>
                  </a:lnTo>
                  <a:lnTo>
                    <a:pt x="12700" y="1815721"/>
                  </a:lnTo>
                  <a:lnTo>
                    <a:pt x="0" y="1815721"/>
                  </a:lnTo>
                  <a:lnTo>
                    <a:pt x="0" y="1883031"/>
                  </a:lnTo>
                  <a:lnTo>
                    <a:pt x="8628776" y="1883031"/>
                  </a:lnTo>
                  <a:lnTo>
                    <a:pt x="8628776" y="0"/>
                  </a:lnTo>
                  <a:close/>
                </a:path>
              </a:pathLst>
            </a:custGeom>
            <a:solidFill>
              <a:srgbClr val="000000"/>
            </a:solidFill>
          </p:spPr>
        </p:sp>
        <p:sp>
          <p:nvSpPr>
            <p:cNvPr id="6" name="Freeform 6"/>
            <p:cNvSpPr/>
            <p:nvPr/>
          </p:nvSpPr>
          <p:spPr>
            <a:xfrm>
              <a:off x="12700" y="12700"/>
              <a:ext cx="8603376" cy="1857631"/>
            </a:xfrm>
            <a:custGeom>
              <a:avLst/>
              <a:gdLst/>
              <a:ahLst/>
              <a:cxnLst/>
              <a:rect l="l" t="t" r="r" b="b"/>
              <a:pathLst>
                <a:path w="8603376" h="1857631">
                  <a:moveTo>
                    <a:pt x="0" y="0"/>
                  </a:moveTo>
                  <a:lnTo>
                    <a:pt x="8603376" y="0"/>
                  </a:lnTo>
                  <a:lnTo>
                    <a:pt x="8603376" y="1857631"/>
                  </a:lnTo>
                  <a:lnTo>
                    <a:pt x="0" y="1857631"/>
                  </a:lnTo>
                  <a:close/>
                </a:path>
              </a:pathLst>
            </a:custGeom>
            <a:solidFill>
              <a:srgbClr val="00667A"/>
            </a:solidFill>
          </p:spPr>
        </p:sp>
        <p:sp>
          <p:nvSpPr>
            <p:cNvPr id="7" name="Freeform 7"/>
            <p:cNvSpPr/>
            <p:nvPr/>
          </p:nvSpPr>
          <p:spPr>
            <a:xfrm>
              <a:off x="0" y="0"/>
              <a:ext cx="8628776" cy="1883031"/>
            </a:xfrm>
            <a:custGeom>
              <a:avLst/>
              <a:gdLst/>
              <a:ahLst/>
              <a:cxnLst/>
              <a:rect l="l" t="t" r="r" b="b"/>
              <a:pathLst>
                <a:path w="8628776" h="1883031">
                  <a:moveTo>
                    <a:pt x="80010" y="1883031"/>
                  </a:moveTo>
                  <a:lnTo>
                    <a:pt x="8628776" y="1883031"/>
                  </a:lnTo>
                  <a:lnTo>
                    <a:pt x="8628776" y="80010"/>
                  </a:lnTo>
                  <a:lnTo>
                    <a:pt x="8628776" y="67310"/>
                  </a:lnTo>
                  <a:lnTo>
                    <a:pt x="8628776" y="0"/>
                  </a:lnTo>
                  <a:lnTo>
                    <a:pt x="0" y="0"/>
                  </a:lnTo>
                  <a:lnTo>
                    <a:pt x="0" y="1883031"/>
                  </a:lnTo>
                  <a:lnTo>
                    <a:pt x="67310" y="1883031"/>
                  </a:lnTo>
                  <a:lnTo>
                    <a:pt x="80010" y="1883031"/>
                  </a:lnTo>
                  <a:close/>
                  <a:moveTo>
                    <a:pt x="12700" y="12700"/>
                  </a:moveTo>
                  <a:lnTo>
                    <a:pt x="8616076" y="12700"/>
                  </a:lnTo>
                  <a:lnTo>
                    <a:pt x="8616076" y="1870331"/>
                  </a:lnTo>
                  <a:lnTo>
                    <a:pt x="12700" y="1870331"/>
                  </a:lnTo>
                  <a:lnTo>
                    <a:pt x="12700" y="12700"/>
                  </a:lnTo>
                  <a:close/>
                </a:path>
              </a:pathLst>
            </a:custGeom>
            <a:solidFill>
              <a:srgbClr val="000000"/>
            </a:solidFill>
          </p:spPr>
        </p:sp>
      </p:grpSp>
      <p:sp>
        <p:nvSpPr>
          <p:cNvPr id="8" name="TextBox 8"/>
          <p:cNvSpPr txBox="1"/>
          <p:nvPr/>
        </p:nvSpPr>
        <p:spPr>
          <a:xfrm>
            <a:off x="2133476" y="4662805"/>
            <a:ext cx="13673407" cy="1205865"/>
          </a:xfrm>
          <a:prstGeom prst="rect">
            <a:avLst/>
          </a:prstGeom>
        </p:spPr>
        <p:txBody>
          <a:bodyPr lIns="0" tIns="0" rIns="0" bIns="0" rtlCol="0" anchor="t">
            <a:spAutoFit/>
          </a:bodyPr>
          <a:lstStyle/>
          <a:p>
            <a:pPr algn="ctr">
              <a:lnSpc>
                <a:spcPts val="9405"/>
              </a:lnSpc>
            </a:pPr>
            <a:r>
              <a:rPr lang="en-US" sz="8000" b="1" spc="391" dirty="0">
                <a:solidFill>
                  <a:srgbClr val="FFFFFF"/>
                </a:solidFill>
                <a:latin typeface="Prompt Light Bold" panose="00000500000000000000"/>
              </a:rPr>
              <a:t> II. </a:t>
            </a:r>
            <a:r>
              <a:rPr lang="en-US" sz="8000" b="1" spc="391" dirty="0" err="1">
                <a:solidFill>
                  <a:srgbClr val="FFFFFF"/>
                </a:solidFill>
                <a:latin typeface="Prompt Light Bold" panose="00000500000000000000"/>
              </a:rPr>
              <a:t>Cơ sở lý thuyết</a:t>
            </a:r>
            <a:r>
              <a:rPr lang="en-US" sz="8000" b="1" spc="391" dirty="0">
                <a:solidFill>
                  <a:srgbClr val="FFFFFF"/>
                </a:solidFill>
                <a:latin typeface="Prompt Light Bold" panose="00000500000000000000"/>
              </a:rPr>
              <a:t> </a:t>
            </a:r>
            <a:endParaRPr lang="en-US" sz="8000" b="1" spc="391" dirty="0">
              <a:solidFill>
                <a:srgbClr val="FFFFFF"/>
              </a:solidFill>
              <a:latin typeface="Prompt Light Bold"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1028700" y="1028700"/>
            <a:ext cx="16230600" cy="2010265"/>
            <a:chOff x="0" y="0"/>
            <a:chExt cx="9318553" cy="1154163"/>
          </a:xfrm>
        </p:grpSpPr>
        <p:sp>
          <p:nvSpPr>
            <p:cNvPr id="4" name="Freeform 4"/>
            <p:cNvSpPr/>
            <p:nvPr/>
          </p:nvSpPr>
          <p:spPr>
            <a:xfrm>
              <a:off x="80010" y="80010"/>
              <a:ext cx="9225843" cy="1061453"/>
            </a:xfrm>
            <a:custGeom>
              <a:avLst/>
              <a:gdLst/>
              <a:ahLst/>
              <a:cxnLst/>
              <a:rect l="l" t="t" r="r" b="b"/>
              <a:pathLst>
                <a:path w="9225843" h="1061453">
                  <a:moveTo>
                    <a:pt x="0" y="1006843"/>
                  </a:moveTo>
                  <a:lnTo>
                    <a:pt x="0" y="1061453"/>
                  </a:lnTo>
                  <a:lnTo>
                    <a:pt x="9225843" y="1061453"/>
                  </a:lnTo>
                  <a:lnTo>
                    <a:pt x="9225843" y="0"/>
                  </a:lnTo>
                  <a:lnTo>
                    <a:pt x="9171233" y="0"/>
                  </a:lnTo>
                  <a:lnTo>
                    <a:pt x="9171233" y="1006843"/>
                  </a:lnTo>
                  <a:close/>
                </a:path>
              </a:pathLst>
            </a:custGeom>
            <a:solidFill>
              <a:srgbClr val="FFFFFF"/>
            </a:solidFill>
          </p:spPr>
        </p:sp>
        <p:sp>
          <p:nvSpPr>
            <p:cNvPr id="5" name="Freeform 5"/>
            <p:cNvSpPr/>
            <p:nvPr/>
          </p:nvSpPr>
          <p:spPr>
            <a:xfrm>
              <a:off x="67310" y="67310"/>
              <a:ext cx="9251243" cy="1086853"/>
            </a:xfrm>
            <a:custGeom>
              <a:avLst/>
              <a:gdLst/>
              <a:ahLst/>
              <a:cxnLst/>
              <a:rect l="l" t="t" r="r" b="b"/>
              <a:pathLst>
                <a:path w="9251243" h="1086853">
                  <a:moveTo>
                    <a:pt x="9183933" y="0"/>
                  </a:moveTo>
                  <a:lnTo>
                    <a:pt x="9183933" y="12700"/>
                  </a:lnTo>
                  <a:lnTo>
                    <a:pt x="9238543" y="12700"/>
                  </a:lnTo>
                  <a:lnTo>
                    <a:pt x="9238543" y="1074153"/>
                  </a:lnTo>
                  <a:lnTo>
                    <a:pt x="12700" y="1074153"/>
                  </a:lnTo>
                  <a:lnTo>
                    <a:pt x="12700" y="1019543"/>
                  </a:lnTo>
                  <a:lnTo>
                    <a:pt x="0" y="1019543"/>
                  </a:lnTo>
                  <a:lnTo>
                    <a:pt x="0" y="1086853"/>
                  </a:lnTo>
                  <a:lnTo>
                    <a:pt x="9251243" y="1086853"/>
                  </a:lnTo>
                  <a:lnTo>
                    <a:pt x="9251243" y="0"/>
                  </a:lnTo>
                  <a:close/>
                </a:path>
              </a:pathLst>
            </a:custGeom>
            <a:solidFill>
              <a:srgbClr val="000000"/>
            </a:solidFill>
          </p:spPr>
        </p:sp>
        <p:sp>
          <p:nvSpPr>
            <p:cNvPr id="6" name="Freeform 6"/>
            <p:cNvSpPr/>
            <p:nvPr/>
          </p:nvSpPr>
          <p:spPr>
            <a:xfrm>
              <a:off x="12700" y="12700"/>
              <a:ext cx="9225843" cy="1061453"/>
            </a:xfrm>
            <a:custGeom>
              <a:avLst/>
              <a:gdLst/>
              <a:ahLst/>
              <a:cxnLst/>
              <a:rect l="l" t="t" r="r" b="b"/>
              <a:pathLst>
                <a:path w="9225843" h="1061453">
                  <a:moveTo>
                    <a:pt x="0" y="0"/>
                  </a:moveTo>
                  <a:lnTo>
                    <a:pt x="9225843" y="0"/>
                  </a:lnTo>
                  <a:lnTo>
                    <a:pt x="9225843" y="1061453"/>
                  </a:lnTo>
                  <a:lnTo>
                    <a:pt x="0" y="1061453"/>
                  </a:lnTo>
                  <a:close/>
                </a:path>
              </a:pathLst>
            </a:custGeom>
            <a:solidFill>
              <a:srgbClr val="B6E3F9"/>
            </a:solidFill>
          </p:spPr>
        </p:sp>
        <p:sp>
          <p:nvSpPr>
            <p:cNvPr id="7" name="Freeform 7"/>
            <p:cNvSpPr/>
            <p:nvPr/>
          </p:nvSpPr>
          <p:spPr>
            <a:xfrm>
              <a:off x="0" y="0"/>
              <a:ext cx="9251243" cy="1086853"/>
            </a:xfrm>
            <a:custGeom>
              <a:avLst/>
              <a:gdLst/>
              <a:ahLst/>
              <a:cxnLst/>
              <a:rect l="l" t="t" r="r" b="b"/>
              <a:pathLst>
                <a:path w="9251243" h="1086853">
                  <a:moveTo>
                    <a:pt x="80010" y="1086853"/>
                  </a:moveTo>
                  <a:lnTo>
                    <a:pt x="9251243" y="1086853"/>
                  </a:lnTo>
                  <a:lnTo>
                    <a:pt x="9251243" y="80010"/>
                  </a:lnTo>
                  <a:lnTo>
                    <a:pt x="9251243" y="67310"/>
                  </a:lnTo>
                  <a:lnTo>
                    <a:pt x="9251243" y="0"/>
                  </a:lnTo>
                  <a:lnTo>
                    <a:pt x="0" y="0"/>
                  </a:lnTo>
                  <a:lnTo>
                    <a:pt x="0" y="1086853"/>
                  </a:lnTo>
                  <a:lnTo>
                    <a:pt x="67310" y="1086853"/>
                  </a:lnTo>
                  <a:lnTo>
                    <a:pt x="80010" y="1086853"/>
                  </a:lnTo>
                  <a:close/>
                  <a:moveTo>
                    <a:pt x="12700" y="12700"/>
                  </a:moveTo>
                  <a:lnTo>
                    <a:pt x="9238543" y="12700"/>
                  </a:lnTo>
                  <a:lnTo>
                    <a:pt x="9238543" y="1074153"/>
                  </a:lnTo>
                  <a:lnTo>
                    <a:pt x="12700" y="1074153"/>
                  </a:lnTo>
                  <a:lnTo>
                    <a:pt x="12700" y="12700"/>
                  </a:lnTo>
                  <a:close/>
                </a:path>
              </a:pathLst>
            </a:custGeom>
            <a:solidFill>
              <a:srgbClr val="000000"/>
            </a:solidFill>
          </p:spPr>
        </p:sp>
      </p:grpSp>
      <p:grpSp>
        <p:nvGrpSpPr>
          <p:cNvPr id="8" name="Group 8"/>
          <p:cNvGrpSpPr/>
          <p:nvPr/>
        </p:nvGrpSpPr>
        <p:grpSpPr>
          <a:xfrm>
            <a:off x="1349251" y="3348615"/>
            <a:ext cx="16230600" cy="5975725"/>
            <a:chOff x="0" y="0"/>
            <a:chExt cx="9318553" cy="3430872"/>
          </a:xfrm>
        </p:grpSpPr>
        <p:sp>
          <p:nvSpPr>
            <p:cNvPr id="9" name="Freeform 9"/>
            <p:cNvSpPr/>
            <p:nvPr/>
          </p:nvSpPr>
          <p:spPr>
            <a:xfrm>
              <a:off x="80010" y="80010"/>
              <a:ext cx="9225843" cy="3338162"/>
            </a:xfrm>
            <a:custGeom>
              <a:avLst/>
              <a:gdLst/>
              <a:ahLst/>
              <a:cxnLst/>
              <a:rect l="l" t="t" r="r" b="b"/>
              <a:pathLst>
                <a:path w="9225843" h="3338162">
                  <a:moveTo>
                    <a:pt x="0" y="3283552"/>
                  </a:moveTo>
                  <a:lnTo>
                    <a:pt x="0" y="3338162"/>
                  </a:lnTo>
                  <a:lnTo>
                    <a:pt x="9225843" y="3338162"/>
                  </a:lnTo>
                  <a:lnTo>
                    <a:pt x="9225843" y="0"/>
                  </a:lnTo>
                  <a:lnTo>
                    <a:pt x="9171233" y="0"/>
                  </a:lnTo>
                  <a:lnTo>
                    <a:pt x="9171233" y="3283552"/>
                  </a:lnTo>
                  <a:close/>
                </a:path>
              </a:pathLst>
            </a:custGeom>
            <a:solidFill>
              <a:srgbClr val="000000"/>
            </a:solidFill>
          </p:spPr>
        </p:sp>
        <p:sp>
          <p:nvSpPr>
            <p:cNvPr id="10" name="Freeform 10"/>
            <p:cNvSpPr/>
            <p:nvPr/>
          </p:nvSpPr>
          <p:spPr>
            <a:xfrm>
              <a:off x="67310" y="67310"/>
              <a:ext cx="9251243" cy="3363562"/>
            </a:xfrm>
            <a:custGeom>
              <a:avLst/>
              <a:gdLst/>
              <a:ahLst/>
              <a:cxnLst/>
              <a:rect l="l" t="t" r="r" b="b"/>
              <a:pathLst>
                <a:path w="9251243" h="3363562">
                  <a:moveTo>
                    <a:pt x="9183933" y="0"/>
                  </a:moveTo>
                  <a:lnTo>
                    <a:pt x="9183933" y="12700"/>
                  </a:lnTo>
                  <a:lnTo>
                    <a:pt x="9238543" y="12700"/>
                  </a:lnTo>
                  <a:lnTo>
                    <a:pt x="9238543" y="3350862"/>
                  </a:lnTo>
                  <a:lnTo>
                    <a:pt x="12700" y="3350862"/>
                  </a:lnTo>
                  <a:lnTo>
                    <a:pt x="12700" y="3296252"/>
                  </a:lnTo>
                  <a:lnTo>
                    <a:pt x="0" y="3296252"/>
                  </a:lnTo>
                  <a:lnTo>
                    <a:pt x="0" y="3363562"/>
                  </a:lnTo>
                  <a:lnTo>
                    <a:pt x="9251243" y="3363562"/>
                  </a:lnTo>
                  <a:lnTo>
                    <a:pt x="9251243" y="0"/>
                  </a:lnTo>
                  <a:close/>
                </a:path>
              </a:pathLst>
            </a:custGeom>
            <a:solidFill>
              <a:srgbClr val="000000"/>
            </a:solidFill>
          </p:spPr>
        </p:sp>
        <p:sp>
          <p:nvSpPr>
            <p:cNvPr id="11" name="Freeform 11"/>
            <p:cNvSpPr/>
            <p:nvPr/>
          </p:nvSpPr>
          <p:spPr>
            <a:xfrm>
              <a:off x="12700" y="12700"/>
              <a:ext cx="9225843" cy="3338162"/>
            </a:xfrm>
            <a:custGeom>
              <a:avLst/>
              <a:gdLst/>
              <a:ahLst/>
              <a:cxnLst/>
              <a:rect l="l" t="t" r="r" b="b"/>
              <a:pathLst>
                <a:path w="9225843" h="3338162">
                  <a:moveTo>
                    <a:pt x="0" y="0"/>
                  </a:moveTo>
                  <a:lnTo>
                    <a:pt x="9225843" y="0"/>
                  </a:lnTo>
                  <a:lnTo>
                    <a:pt x="9225843" y="3338162"/>
                  </a:lnTo>
                  <a:lnTo>
                    <a:pt x="0" y="3338162"/>
                  </a:lnTo>
                  <a:close/>
                </a:path>
              </a:pathLst>
            </a:custGeom>
            <a:solidFill>
              <a:srgbClr val="FFFFFF"/>
            </a:solidFill>
          </p:spPr>
        </p:sp>
        <p:sp>
          <p:nvSpPr>
            <p:cNvPr id="12" name="Freeform 12"/>
            <p:cNvSpPr/>
            <p:nvPr/>
          </p:nvSpPr>
          <p:spPr>
            <a:xfrm>
              <a:off x="0" y="0"/>
              <a:ext cx="9251243" cy="3363562"/>
            </a:xfrm>
            <a:custGeom>
              <a:avLst/>
              <a:gdLst/>
              <a:ahLst/>
              <a:cxnLst/>
              <a:rect l="l" t="t" r="r" b="b"/>
              <a:pathLst>
                <a:path w="9251243" h="3363562">
                  <a:moveTo>
                    <a:pt x="80010" y="3363562"/>
                  </a:moveTo>
                  <a:lnTo>
                    <a:pt x="9251243" y="3363562"/>
                  </a:lnTo>
                  <a:lnTo>
                    <a:pt x="9251243" y="80010"/>
                  </a:lnTo>
                  <a:lnTo>
                    <a:pt x="9251243" y="67310"/>
                  </a:lnTo>
                  <a:lnTo>
                    <a:pt x="9251243" y="0"/>
                  </a:lnTo>
                  <a:lnTo>
                    <a:pt x="0" y="0"/>
                  </a:lnTo>
                  <a:lnTo>
                    <a:pt x="0" y="3363562"/>
                  </a:lnTo>
                  <a:lnTo>
                    <a:pt x="67310" y="3363562"/>
                  </a:lnTo>
                  <a:lnTo>
                    <a:pt x="80010" y="3363562"/>
                  </a:lnTo>
                  <a:close/>
                  <a:moveTo>
                    <a:pt x="12700" y="12700"/>
                  </a:moveTo>
                  <a:lnTo>
                    <a:pt x="9238543" y="12700"/>
                  </a:lnTo>
                  <a:lnTo>
                    <a:pt x="9238543" y="3350862"/>
                  </a:lnTo>
                  <a:lnTo>
                    <a:pt x="12700" y="3350862"/>
                  </a:lnTo>
                  <a:lnTo>
                    <a:pt x="12700" y="12700"/>
                  </a:lnTo>
                  <a:close/>
                </a:path>
              </a:pathLst>
            </a:custGeom>
            <a:solidFill>
              <a:srgbClr val="000000"/>
            </a:solidFill>
          </p:spPr>
        </p:sp>
      </p:grpSp>
      <p:grpSp>
        <p:nvGrpSpPr>
          <p:cNvPr id="13" name="Group 13"/>
          <p:cNvGrpSpPr/>
          <p:nvPr/>
        </p:nvGrpSpPr>
        <p:grpSpPr>
          <a:xfrm>
            <a:off x="15811150" y="1855253"/>
            <a:ext cx="670561" cy="357158"/>
            <a:chOff x="0" y="0"/>
            <a:chExt cx="805931" cy="429260"/>
          </a:xfrm>
        </p:grpSpPr>
        <p:sp>
          <p:nvSpPr>
            <p:cNvPr id="14" name="Freeform 14"/>
            <p:cNvSpPr/>
            <p:nvPr/>
          </p:nvSpPr>
          <p:spPr>
            <a:xfrm>
              <a:off x="0" y="-5080"/>
              <a:ext cx="805932" cy="434340"/>
            </a:xfrm>
            <a:custGeom>
              <a:avLst/>
              <a:gdLst/>
              <a:ahLst/>
              <a:cxnLst/>
              <a:rect l="l" t="t" r="r" b="b"/>
              <a:pathLst>
                <a:path w="805932" h="434340">
                  <a:moveTo>
                    <a:pt x="788152" y="187960"/>
                  </a:moveTo>
                  <a:lnTo>
                    <a:pt x="526531" y="11430"/>
                  </a:lnTo>
                  <a:cubicBezTo>
                    <a:pt x="508752" y="0"/>
                    <a:pt x="485892" y="3810"/>
                    <a:pt x="473192" y="21590"/>
                  </a:cubicBezTo>
                  <a:cubicBezTo>
                    <a:pt x="461761" y="39370"/>
                    <a:pt x="465571" y="62230"/>
                    <a:pt x="483352" y="74930"/>
                  </a:cubicBezTo>
                  <a:lnTo>
                    <a:pt x="642102" y="181610"/>
                  </a:lnTo>
                  <a:lnTo>
                    <a:pt x="0" y="181610"/>
                  </a:lnTo>
                  <a:lnTo>
                    <a:pt x="0" y="257810"/>
                  </a:lnTo>
                  <a:lnTo>
                    <a:pt x="642102" y="257810"/>
                  </a:lnTo>
                  <a:lnTo>
                    <a:pt x="483352" y="364490"/>
                  </a:lnTo>
                  <a:cubicBezTo>
                    <a:pt x="465572" y="375920"/>
                    <a:pt x="461762" y="400050"/>
                    <a:pt x="473192" y="417830"/>
                  </a:cubicBezTo>
                  <a:cubicBezTo>
                    <a:pt x="480812" y="429260"/>
                    <a:pt x="492242" y="434340"/>
                    <a:pt x="504942" y="434340"/>
                  </a:cubicBezTo>
                  <a:cubicBezTo>
                    <a:pt x="512562" y="434340"/>
                    <a:pt x="520182" y="431800"/>
                    <a:pt x="526532" y="427990"/>
                  </a:cubicBezTo>
                  <a:lnTo>
                    <a:pt x="789422" y="251460"/>
                  </a:lnTo>
                  <a:cubicBezTo>
                    <a:pt x="799582" y="243840"/>
                    <a:pt x="805932" y="232410"/>
                    <a:pt x="805932" y="219710"/>
                  </a:cubicBezTo>
                  <a:cubicBezTo>
                    <a:pt x="805932" y="207010"/>
                    <a:pt x="799582" y="195580"/>
                    <a:pt x="788152" y="187960"/>
                  </a:cubicBezTo>
                  <a:close/>
                </a:path>
              </a:pathLst>
            </a:custGeom>
            <a:solidFill>
              <a:srgbClr val="000000"/>
            </a:solidFill>
          </p:spPr>
        </p:sp>
      </p:grpSp>
      <p:pic>
        <p:nvPicPr>
          <p:cNvPr id="16" name="Picture 16"/>
          <p:cNvPicPr>
            <a:picLocks noChangeAspect="1"/>
          </p:cNvPicPr>
          <p:nvPr/>
        </p:nvPicPr>
        <p:blipFill>
          <a:blip r:embed="rId2"/>
          <a:srcRect/>
          <a:stretch>
            <a:fillRect/>
          </a:stretch>
        </p:blipFill>
        <p:spPr>
          <a:xfrm>
            <a:off x="262266" y="1022035"/>
            <a:ext cx="1532867" cy="4033861"/>
          </a:xfrm>
          <a:prstGeom prst="rect">
            <a:avLst/>
          </a:prstGeom>
        </p:spPr>
      </p:pic>
      <p:pic>
        <p:nvPicPr>
          <p:cNvPr id="17" name="Picture 17"/>
          <p:cNvPicPr>
            <a:picLocks noChangeAspect="1"/>
          </p:cNvPicPr>
          <p:nvPr/>
        </p:nvPicPr>
        <p:blipFill>
          <a:blip r:embed="rId2"/>
          <a:srcRect/>
          <a:stretch>
            <a:fillRect/>
          </a:stretch>
        </p:blipFill>
        <p:spPr>
          <a:xfrm>
            <a:off x="16379004" y="1022035"/>
            <a:ext cx="1532867" cy="4033861"/>
          </a:xfrm>
          <a:prstGeom prst="rect">
            <a:avLst/>
          </a:prstGeom>
        </p:spPr>
      </p:pic>
      <p:pic>
        <p:nvPicPr>
          <p:cNvPr id="18" name="Picture 18"/>
          <p:cNvPicPr>
            <a:picLocks noChangeAspect="1"/>
          </p:cNvPicPr>
          <p:nvPr/>
        </p:nvPicPr>
        <p:blipFill>
          <a:blip r:embed="rId3"/>
          <a:srcRect/>
          <a:stretch>
            <a:fillRect/>
          </a:stretch>
        </p:blipFill>
        <p:spPr>
          <a:xfrm>
            <a:off x="238798" y="298918"/>
            <a:ext cx="1556335" cy="1556335"/>
          </a:xfrm>
          <a:prstGeom prst="rect">
            <a:avLst/>
          </a:prstGeom>
        </p:spPr>
      </p:pic>
      <p:pic>
        <p:nvPicPr>
          <p:cNvPr id="19" name="Picture 19"/>
          <p:cNvPicPr>
            <a:picLocks noChangeAspect="1"/>
          </p:cNvPicPr>
          <p:nvPr/>
        </p:nvPicPr>
        <p:blipFill>
          <a:blip r:embed="rId4"/>
          <a:srcRect/>
          <a:stretch>
            <a:fillRect/>
          </a:stretch>
        </p:blipFill>
        <p:spPr>
          <a:xfrm>
            <a:off x="14878542" y="1227127"/>
            <a:ext cx="1865214" cy="1613410"/>
          </a:xfrm>
          <a:prstGeom prst="rect">
            <a:avLst/>
          </a:prstGeom>
        </p:spPr>
      </p:pic>
      <p:pic>
        <p:nvPicPr>
          <p:cNvPr id="20" name="Picture 20"/>
          <p:cNvPicPr>
            <a:picLocks noChangeAspect="1"/>
          </p:cNvPicPr>
          <p:nvPr/>
        </p:nvPicPr>
        <p:blipFill>
          <a:blip r:embed="rId3"/>
          <a:srcRect/>
          <a:stretch>
            <a:fillRect/>
          </a:stretch>
        </p:blipFill>
        <p:spPr>
          <a:xfrm>
            <a:off x="16355536" y="298918"/>
            <a:ext cx="1556335" cy="1556335"/>
          </a:xfrm>
          <a:prstGeom prst="rect">
            <a:avLst/>
          </a:prstGeom>
        </p:spPr>
      </p:pic>
      <p:pic>
        <p:nvPicPr>
          <p:cNvPr id="21" name="Picture 21"/>
          <p:cNvPicPr>
            <a:picLocks noChangeAspect="1"/>
          </p:cNvPicPr>
          <p:nvPr/>
        </p:nvPicPr>
        <p:blipFill>
          <a:blip r:embed="rId5"/>
          <a:srcRect r="991" b="7491"/>
          <a:stretch>
            <a:fillRect/>
          </a:stretch>
        </p:blipFill>
        <p:spPr>
          <a:xfrm>
            <a:off x="1795134" y="4329112"/>
            <a:ext cx="2985678" cy="4480358"/>
          </a:xfrm>
          <a:prstGeom prst="rect">
            <a:avLst/>
          </a:prstGeom>
        </p:spPr>
      </p:pic>
      <p:pic>
        <p:nvPicPr>
          <p:cNvPr id="22" name="Picture 2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00" y="0"/>
            <a:ext cx="1558938" cy="697270"/>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5457" y="-162309"/>
            <a:ext cx="1558938" cy="697270"/>
          </a:xfrm>
          <a:prstGeom prst="rect">
            <a:avLst/>
          </a:prstGeom>
        </p:spPr>
      </p:pic>
      <p:pic>
        <p:nvPicPr>
          <p:cNvPr id="24" name="Picture 2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94395" y="-162309"/>
            <a:ext cx="1558938" cy="697270"/>
          </a:xfrm>
          <a:prstGeom prst="rect">
            <a:avLst/>
          </a:prstGeom>
        </p:spPr>
      </p:pic>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53332" y="-162309"/>
            <a:ext cx="1558938" cy="697270"/>
          </a:xfrm>
          <a:prstGeom prst="rect">
            <a:avLst/>
          </a:prstGeom>
        </p:spPr>
      </p:pic>
      <p:pic>
        <p:nvPicPr>
          <p:cNvPr id="26" name="Picture 2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12270" y="-162309"/>
            <a:ext cx="1558938" cy="697270"/>
          </a:xfrm>
          <a:prstGeom prst="rect">
            <a:avLst/>
          </a:prstGeom>
        </p:spPr>
      </p:pic>
      <p:pic>
        <p:nvPicPr>
          <p:cNvPr id="27" name="Picture 2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771208" y="-162309"/>
            <a:ext cx="1558938" cy="697270"/>
          </a:xfrm>
          <a:prstGeom prst="rect">
            <a:avLst/>
          </a:prstGeom>
        </p:spPr>
      </p:pic>
      <p:pic>
        <p:nvPicPr>
          <p:cNvPr id="28" name="Picture 2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30146" y="-162309"/>
            <a:ext cx="1558938" cy="697270"/>
          </a:xfrm>
          <a:prstGeom prst="rect">
            <a:avLst/>
          </a:prstGeom>
        </p:spPr>
      </p:pic>
      <p:pic>
        <p:nvPicPr>
          <p:cNvPr id="29" name="Picture 2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889084" y="-162309"/>
            <a:ext cx="1558938" cy="697270"/>
          </a:xfrm>
          <a:prstGeom prst="rect">
            <a:avLst/>
          </a:prstGeom>
        </p:spPr>
      </p:pic>
      <p:pic>
        <p:nvPicPr>
          <p:cNvPr id="30" name="Picture 3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448021" y="-162309"/>
            <a:ext cx="1558938" cy="697270"/>
          </a:xfrm>
          <a:prstGeom prst="rect">
            <a:avLst/>
          </a:prstGeom>
        </p:spPr>
      </p:pic>
      <p:pic>
        <p:nvPicPr>
          <p:cNvPr id="31" name="Picture 3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06959" y="-162309"/>
            <a:ext cx="1558938" cy="697270"/>
          </a:xfrm>
          <a:prstGeom prst="rect">
            <a:avLst/>
          </a:prstGeom>
        </p:spPr>
      </p:pic>
      <p:pic>
        <p:nvPicPr>
          <p:cNvPr id="32" name="Picture 3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565897" y="-162309"/>
            <a:ext cx="1558938" cy="69727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861297" y="-162309"/>
            <a:ext cx="1558938" cy="697270"/>
          </a:xfrm>
          <a:prstGeom prst="rect">
            <a:avLst/>
          </a:prstGeom>
        </p:spPr>
      </p:pic>
      <p:sp>
        <p:nvSpPr>
          <p:cNvPr id="34" name="TextBox 34"/>
          <p:cNvSpPr txBox="1"/>
          <p:nvPr/>
        </p:nvSpPr>
        <p:spPr>
          <a:xfrm>
            <a:off x="1465918" y="1668073"/>
            <a:ext cx="15694198" cy="732155"/>
          </a:xfrm>
          <a:prstGeom prst="rect">
            <a:avLst/>
          </a:prstGeom>
        </p:spPr>
        <p:txBody>
          <a:bodyPr lIns="0" tIns="0" rIns="0" bIns="0" rtlCol="0" anchor="t">
            <a:spAutoFit/>
          </a:bodyPr>
          <a:lstStyle/>
          <a:p>
            <a:pPr>
              <a:lnSpc>
                <a:spcPts val="5710"/>
              </a:lnSpc>
            </a:pPr>
            <a:r>
              <a:rPr lang="en-US" sz="4760" b="1" spc="238">
                <a:solidFill>
                  <a:srgbClr val="000000"/>
                </a:solidFill>
                <a:latin typeface="Prompt Light Bold" panose="00000500000000000000"/>
              </a:rPr>
              <a:t>II. Cơ sở lý thuyết</a:t>
            </a:r>
            <a:endParaRPr lang="en-US" sz="4760" b="1" spc="238">
              <a:solidFill>
                <a:srgbClr val="000000"/>
              </a:solidFill>
              <a:latin typeface="Prompt Light Bold" panose="00000500000000000000"/>
            </a:endParaRPr>
          </a:p>
        </p:txBody>
      </p:sp>
      <p:sp>
        <p:nvSpPr>
          <p:cNvPr id="35" name="TextBox 35"/>
          <p:cNvSpPr txBox="1"/>
          <p:nvPr/>
        </p:nvSpPr>
        <p:spPr>
          <a:xfrm>
            <a:off x="1585769" y="3437890"/>
            <a:ext cx="15774962" cy="1142365"/>
          </a:xfrm>
          <a:prstGeom prst="rect">
            <a:avLst/>
          </a:prstGeom>
        </p:spPr>
        <p:txBody>
          <a:bodyPr lIns="0" tIns="0" rIns="0" bIns="0" rtlCol="0" anchor="t">
            <a:spAutoFit/>
          </a:bodyPr>
          <a:lstStyle/>
          <a:p>
            <a:pPr>
              <a:lnSpc>
                <a:spcPts val="4455"/>
              </a:lnSpc>
            </a:pPr>
            <a:r>
              <a:rPr lang="en-US" sz="3800" spc="185">
                <a:solidFill>
                  <a:srgbClr val="373737"/>
                </a:solidFill>
                <a:latin typeface="Prompt Light Bold" panose="00000500000000000000"/>
              </a:rPr>
              <a:t>1</a:t>
            </a:r>
            <a:r>
              <a:rPr lang="en-US" sz="3800" spc="185">
                <a:solidFill>
                  <a:srgbClr val="373737"/>
                </a:solidFill>
                <a:latin typeface="Prompt Light Bold" panose="00000500000000000000"/>
              </a:rPr>
              <a:t>. Khái niệm đồ thị</a:t>
            </a:r>
            <a:endParaRPr lang="en-US" sz="3800" spc="185">
              <a:solidFill>
                <a:srgbClr val="373737"/>
              </a:solidFill>
              <a:latin typeface="Prompt Light Bold" panose="00000500000000000000"/>
            </a:endParaRPr>
          </a:p>
          <a:p>
            <a:pPr>
              <a:lnSpc>
                <a:spcPts val="4455"/>
              </a:lnSpc>
              <a:spcBef>
                <a:spcPct val="0"/>
              </a:spcBef>
            </a:pPr>
            <a:endParaRPr lang="en-US" sz="3800" spc="185">
              <a:solidFill>
                <a:srgbClr val="373737"/>
              </a:solidFill>
              <a:latin typeface="Prompt Light Bold" panose="00000500000000000000"/>
            </a:endParaRPr>
          </a:p>
        </p:txBody>
      </p:sp>
      <p:sp>
        <p:nvSpPr>
          <p:cNvPr id="36" name="Text Box 35"/>
          <p:cNvSpPr txBox="1"/>
          <p:nvPr/>
        </p:nvSpPr>
        <p:spPr>
          <a:xfrm>
            <a:off x="7315200" y="4686300"/>
            <a:ext cx="9735820" cy="4184650"/>
          </a:xfrm>
          <a:prstGeom prst="rect">
            <a:avLst/>
          </a:prstGeom>
          <a:noFill/>
        </p:spPr>
        <p:txBody>
          <a:bodyPr wrap="square" rtlCol="0">
            <a:spAutoFit/>
          </a:bodyPr>
          <a:p>
            <a:pPr marL="571500" indent="-571500">
              <a:buFont typeface="Wingdings" panose="05000000000000000000" charset="0"/>
              <a:buChar char="Ø"/>
            </a:pPr>
            <a:r>
              <a:rPr lang="en-US" sz="3800"/>
              <a:t>Đồ thị là một cách biểu diễn trực quan của các đối tượng và mối quan hệ giữa chúng, được sử dụng rộng rãi trong nhiều lĩnh vực. </a:t>
            </a:r>
            <a:endParaRPr lang="en-US" sz="3800"/>
          </a:p>
          <a:p>
            <a:pPr marL="571500" indent="-571500">
              <a:buFont typeface="Wingdings" panose="05000000000000000000" charset="0"/>
              <a:buChar char="Ø"/>
            </a:pPr>
            <a:r>
              <a:rPr lang="en-US" sz="3800"/>
              <a:t>Nó giúp mô hình hóa và phân tích các quan hệ phức tạp giữa các đối tượng, cho phép ta tìm kiếm thông tin và giải quyết các vấn đề phức tạp.</a:t>
            </a:r>
            <a:endParaRPr lang="en-US" sz="3800"/>
          </a:p>
        </p:txBody>
      </p:sp>
      <p:pic>
        <p:nvPicPr>
          <p:cNvPr id="37" name="Picture 36" descr="giphy"/>
          <p:cNvPicPr>
            <a:picLocks noChangeAspect="1"/>
          </p:cNvPicPr>
          <p:nvPr/>
        </p:nvPicPr>
        <p:blipFill>
          <a:blip r:embed="rId8"/>
          <a:stretch>
            <a:fillRect/>
          </a:stretch>
        </p:blipFill>
        <p:spPr>
          <a:xfrm>
            <a:off x="4572000" y="4152900"/>
            <a:ext cx="2701925" cy="2460625"/>
          </a:xfrm>
          <a:prstGeom prst="rect">
            <a:avLst/>
          </a:prstGeom>
        </p:spPr>
      </p:pic>
      <p:cxnSp>
        <p:nvCxnSpPr>
          <p:cNvPr id="38" name="Straight Connector 37"/>
          <p:cNvCxnSpPr/>
          <p:nvPr/>
        </p:nvCxnSpPr>
        <p:spPr>
          <a:xfrm>
            <a:off x="8157845" y="3924300"/>
            <a:ext cx="2731135" cy="0"/>
          </a:xfrm>
          <a:prstGeom prst="line">
            <a:avLst/>
          </a:prstGeom>
          <a:ln w="635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258800" y="3924300"/>
            <a:ext cx="2731135" cy="0"/>
          </a:xfrm>
          <a:prstGeom prst="line">
            <a:avLst/>
          </a:prstGeom>
          <a:ln w="635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0" name="Flowchart: Connector 39"/>
          <p:cNvSpPr/>
          <p:nvPr/>
        </p:nvSpPr>
        <p:spPr>
          <a:xfrm>
            <a:off x="10972800" y="38481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Flowchart: Connector 40"/>
          <p:cNvSpPr/>
          <p:nvPr/>
        </p:nvSpPr>
        <p:spPr>
          <a:xfrm>
            <a:off x="11253470" y="3852545"/>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Flowchart: Connector 41"/>
          <p:cNvSpPr/>
          <p:nvPr/>
        </p:nvSpPr>
        <p:spPr>
          <a:xfrm>
            <a:off x="13030200" y="3852545"/>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Flowchart: Connector 42"/>
          <p:cNvSpPr/>
          <p:nvPr/>
        </p:nvSpPr>
        <p:spPr>
          <a:xfrm>
            <a:off x="12496800" y="3852545"/>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Flowchart: Connector 44"/>
          <p:cNvSpPr/>
          <p:nvPr/>
        </p:nvSpPr>
        <p:spPr>
          <a:xfrm>
            <a:off x="12763500" y="3852545"/>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Flowchart: Connector 46"/>
          <p:cNvSpPr/>
          <p:nvPr/>
        </p:nvSpPr>
        <p:spPr>
          <a:xfrm>
            <a:off x="11506200" y="38481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8001000" y="5636260"/>
            <a:ext cx="8514080" cy="1938020"/>
          </a:xfrm>
          <a:prstGeom prst="rect">
            <a:avLst/>
          </a:prstGeom>
          <a:noFill/>
        </p:spPr>
        <p:txBody>
          <a:bodyPr wrap="square" rtlCol="0">
            <a:spAutoFit/>
          </a:bodyPr>
          <a:p>
            <a:pPr marL="342900" indent="-342900" algn="l">
              <a:buFont typeface="Wingdings" panose="05000000000000000000" charset="0"/>
              <a:buChar char="Ø"/>
            </a:pPr>
            <a:r>
              <a:rPr lang="en-US" sz="3000">
                <a:sym typeface="+mn-ea"/>
              </a:rPr>
              <a:t>TÌm hiểu về đường đi, chu trình, đồ thị liên thông, đồ thị phẳng.</a:t>
            </a:r>
            <a:endParaRPr lang="en-US" sz="3000"/>
          </a:p>
          <a:p>
            <a:pPr marL="342900" indent="-342900" algn="l">
              <a:buFont typeface="Wingdings" panose="05000000000000000000" charset="0"/>
              <a:buChar char="Ø"/>
            </a:pPr>
            <a:r>
              <a:rPr lang="en-US" sz="3000">
                <a:sym typeface="+mn-ea"/>
              </a:rPr>
              <a:t>Các đồ thị vô hướng đồ thị có hướng</a:t>
            </a:r>
            <a:endParaRPr lang="en-US" sz="3000"/>
          </a:p>
          <a:p>
            <a:pPr marL="342900" indent="-342900" algn="l">
              <a:buFont typeface="Wingdings" panose="05000000000000000000" charset="0"/>
              <a:buChar char="Ø"/>
            </a:pPr>
            <a:r>
              <a:rPr lang="en-US" sz="3000">
                <a:sym typeface="+mn-ea"/>
              </a:rPr>
              <a:t>Các hình vẽ minh họa hoạt động</a:t>
            </a:r>
            <a:endParaRPr lang="en-US" sz="3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xit" presetSubtype="32" fill="hold" grpId="0" nodeType="clickEffect">
                                  <p:stCondLst>
                                    <p:cond delay="0"/>
                                  </p:stCondLst>
                                  <p:childTnLst>
                                    <p:animEffect transition="out" filter="plus(out)">
                                      <p:cBhvr>
                                        <p:cTn id="6" dur="2000"/>
                                        <p:tgtEl>
                                          <p:spTgt spid="36"/>
                                        </p:tgtEl>
                                      </p:cBhvr>
                                    </p:animEffect>
                                    <p:set>
                                      <p:cBhvr>
                                        <p:cTn id="7" dur="1" fill="hold">
                                          <p:stCondLst>
                                            <p:cond delay="1999"/>
                                          </p:stCondLst>
                                        </p:cTn>
                                        <p:tgtEl>
                                          <p:spTgt spid="36"/>
                                        </p:tgtEl>
                                        <p:attrNameLst>
                                          <p:attrName>style.visibility</p:attrName>
                                        </p:attrNameLst>
                                      </p:cBhvr>
                                      <p:to>
                                        <p:strVal val="hidden"/>
                                      </p:to>
                                    </p:set>
                                  </p:childTnLst>
                                </p:cTn>
                              </p:par>
                              <p:par>
                                <p:cTn id="8" presetID="2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p:cTn id="10" dur="1000" fill="hold"/>
                                        <p:tgtEl>
                                          <p:spTgt spid="48"/>
                                        </p:tgtEl>
                                        <p:attrNameLst>
                                          <p:attrName>ppt_x</p:attrName>
                                        </p:attrNameLst>
                                      </p:cBhvr>
                                      <p:tavLst>
                                        <p:tav tm="0">
                                          <p:val>
                                            <p:strVal val="#ppt_x-.2"/>
                                          </p:val>
                                        </p:tav>
                                        <p:tav tm="100000">
                                          <p:val>
                                            <p:strVal val="#ppt_x"/>
                                          </p:val>
                                        </p:tav>
                                      </p:tavLst>
                                    </p:anim>
                                    <p:anim calcmode="lin" valueType="num">
                                      <p:cBhvr>
                                        <p:cTn id="11" dur="10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12"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48" grpId="0"/>
      <p:bldP spid="4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76835" y="0"/>
            <a:ext cx="18288000" cy="10287000"/>
          </a:xfrm>
          <a:prstGeom prst="rect">
            <a:avLst/>
          </a:prstGeom>
        </p:spPr>
      </p:pic>
      <p:grpSp>
        <p:nvGrpSpPr>
          <p:cNvPr id="3" name="Group 3"/>
          <p:cNvGrpSpPr/>
          <p:nvPr/>
        </p:nvGrpSpPr>
        <p:grpSpPr>
          <a:xfrm>
            <a:off x="1105535" y="1028700"/>
            <a:ext cx="16230600" cy="2010265"/>
            <a:chOff x="0" y="0"/>
            <a:chExt cx="9318553" cy="1154163"/>
          </a:xfrm>
        </p:grpSpPr>
        <p:sp>
          <p:nvSpPr>
            <p:cNvPr id="4" name="Freeform 4"/>
            <p:cNvSpPr/>
            <p:nvPr/>
          </p:nvSpPr>
          <p:spPr>
            <a:xfrm>
              <a:off x="80010" y="80010"/>
              <a:ext cx="9225843" cy="1061453"/>
            </a:xfrm>
            <a:custGeom>
              <a:avLst/>
              <a:gdLst/>
              <a:ahLst/>
              <a:cxnLst/>
              <a:rect l="l" t="t" r="r" b="b"/>
              <a:pathLst>
                <a:path w="9225843" h="1061453">
                  <a:moveTo>
                    <a:pt x="0" y="1006843"/>
                  </a:moveTo>
                  <a:lnTo>
                    <a:pt x="0" y="1061453"/>
                  </a:lnTo>
                  <a:lnTo>
                    <a:pt x="9225843" y="1061453"/>
                  </a:lnTo>
                  <a:lnTo>
                    <a:pt x="9225843" y="0"/>
                  </a:lnTo>
                  <a:lnTo>
                    <a:pt x="9171233" y="0"/>
                  </a:lnTo>
                  <a:lnTo>
                    <a:pt x="9171233" y="1006843"/>
                  </a:lnTo>
                  <a:close/>
                </a:path>
              </a:pathLst>
            </a:custGeom>
            <a:solidFill>
              <a:srgbClr val="FFFFFF"/>
            </a:solidFill>
          </p:spPr>
        </p:sp>
        <p:sp>
          <p:nvSpPr>
            <p:cNvPr id="5" name="Freeform 5"/>
            <p:cNvSpPr/>
            <p:nvPr/>
          </p:nvSpPr>
          <p:spPr>
            <a:xfrm>
              <a:off x="67310" y="67310"/>
              <a:ext cx="9251243" cy="1086853"/>
            </a:xfrm>
            <a:custGeom>
              <a:avLst/>
              <a:gdLst/>
              <a:ahLst/>
              <a:cxnLst/>
              <a:rect l="l" t="t" r="r" b="b"/>
              <a:pathLst>
                <a:path w="9251243" h="1086853">
                  <a:moveTo>
                    <a:pt x="9183933" y="0"/>
                  </a:moveTo>
                  <a:lnTo>
                    <a:pt x="9183933" y="12700"/>
                  </a:lnTo>
                  <a:lnTo>
                    <a:pt x="9238543" y="12700"/>
                  </a:lnTo>
                  <a:lnTo>
                    <a:pt x="9238543" y="1074153"/>
                  </a:lnTo>
                  <a:lnTo>
                    <a:pt x="12700" y="1074153"/>
                  </a:lnTo>
                  <a:lnTo>
                    <a:pt x="12700" y="1019543"/>
                  </a:lnTo>
                  <a:lnTo>
                    <a:pt x="0" y="1019543"/>
                  </a:lnTo>
                  <a:lnTo>
                    <a:pt x="0" y="1086853"/>
                  </a:lnTo>
                  <a:lnTo>
                    <a:pt x="9251243" y="1086853"/>
                  </a:lnTo>
                  <a:lnTo>
                    <a:pt x="9251243" y="0"/>
                  </a:lnTo>
                  <a:close/>
                </a:path>
              </a:pathLst>
            </a:custGeom>
            <a:solidFill>
              <a:srgbClr val="000000"/>
            </a:solidFill>
          </p:spPr>
        </p:sp>
        <p:sp>
          <p:nvSpPr>
            <p:cNvPr id="6" name="Freeform 6"/>
            <p:cNvSpPr/>
            <p:nvPr/>
          </p:nvSpPr>
          <p:spPr>
            <a:xfrm>
              <a:off x="12700" y="12700"/>
              <a:ext cx="9225843" cy="1061453"/>
            </a:xfrm>
            <a:custGeom>
              <a:avLst/>
              <a:gdLst/>
              <a:ahLst/>
              <a:cxnLst/>
              <a:rect l="l" t="t" r="r" b="b"/>
              <a:pathLst>
                <a:path w="9225843" h="1061453">
                  <a:moveTo>
                    <a:pt x="0" y="0"/>
                  </a:moveTo>
                  <a:lnTo>
                    <a:pt x="9225843" y="0"/>
                  </a:lnTo>
                  <a:lnTo>
                    <a:pt x="9225843" y="1061453"/>
                  </a:lnTo>
                  <a:lnTo>
                    <a:pt x="0" y="1061453"/>
                  </a:lnTo>
                  <a:close/>
                </a:path>
              </a:pathLst>
            </a:custGeom>
            <a:solidFill>
              <a:srgbClr val="B6E3F9"/>
            </a:solidFill>
          </p:spPr>
        </p:sp>
        <p:sp>
          <p:nvSpPr>
            <p:cNvPr id="7" name="Freeform 7"/>
            <p:cNvSpPr/>
            <p:nvPr/>
          </p:nvSpPr>
          <p:spPr>
            <a:xfrm>
              <a:off x="0" y="0"/>
              <a:ext cx="9251243" cy="1086853"/>
            </a:xfrm>
            <a:custGeom>
              <a:avLst/>
              <a:gdLst/>
              <a:ahLst/>
              <a:cxnLst/>
              <a:rect l="l" t="t" r="r" b="b"/>
              <a:pathLst>
                <a:path w="9251243" h="1086853">
                  <a:moveTo>
                    <a:pt x="80010" y="1086853"/>
                  </a:moveTo>
                  <a:lnTo>
                    <a:pt x="9251243" y="1086853"/>
                  </a:lnTo>
                  <a:lnTo>
                    <a:pt x="9251243" y="80010"/>
                  </a:lnTo>
                  <a:lnTo>
                    <a:pt x="9251243" y="67310"/>
                  </a:lnTo>
                  <a:lnTo>
                    <a:pt x="9251243" y="0"/>
                  </a:lnTo>
                  <a:lnTo>
                    <a:pt x="0" y="0"/>
                  </a:lnTo>
                  <a:lnTo>
                    <a:pt x="0" y="1086853"/>
                  </a:lnTo>
                  <a:lnTo>
                    <a:pt x="67310" y="1086853"/>
                  </a:lnTo>
                  <a:lnTo>
                    <a:pt x="80010" y="1086853"/>
                  </a:lnTo>
                  <a:close/>
                  <a:moveTo>
                    <a:pt x="12700" y="12700"/>
                  </a:moveTo>
                  <a:lnTo>
                    <a:pt x="9238543" y="12700"/>
                  </a:lnTo>
                  <a:lnTo>
                    <a:pt x="9238543" y="1074153"/>
                  </a:lnTo>
                  <a:lnTo>
                    <a:pt x="12700" y="1074153"/>
                  </a:lnTo>
                  <a:lnTo>
                    <a:pt x="12700" y="12700"/>
                  </a:lnTo>
                  <a:close/>
                </a:path>
              </a:pathLst>
            </a:custGeom>
            <a:solidFill>
              <a:srgbClr val="000000"/>
            </a:solidFill>
          </p:spPr>
        </p:sp>
      </p:grpSp>
      <p:grpSp>
        <p:nvGrpSpPr>
          <p:cNvPr id="8" name="Group 8"/>
          <p:cNvGrpSpPr/>
          <p:nvPr/>
        </p:nvGrpSpPr>
        <p:grpSpPr>
          <a:xfrm>
            <a:off x="1166371" y="3282575"/>
            <a:ext cx="16230600" cy="5975725"/>
            <a:chOff x="0" y="0"/>
            <a:chExt cx="9318553" cy="3430872"/>
          </a:xfrm>
        </p:grpSpPr>
        <p:sp>
          <p:nvSpPr>
            <p:cNvPr id="9" name="Freeform 9"/>
            <p:cNvSpPr/>
            <p:nvPr/>
          </p:nvSpPr>
          <p:spPr>
            <a:xfrm>
              <a:off x="80010" y="80010"/>
              <a:ext cx="9225843" cy="3338162"/>
            </a:xfrm>
            <a:custGeom>
              <a:avLst/>
              <a:gdLst/>
              <a:ahLst/>
              <a:cxnLst/>
              <a:rect l="l" t="t" r="r" b="b"/>
              <a:pathLst>
                <a:path w="9225843" h="3338162">
                  <a:moveTo>
                    <a:pt x="0" y="3283552"/>
                  </a:moveTo>
                  <a:lnTo>
                    <a:pt x="0" y="3338162"/>
                  </a:lnTo>
                  <a:lnTo>
                    <a:pt x="9225843" y="3338162"/>
                  </a:lnTo>
                  <a:lnTo>
                    <a:pt x="9225843" y="0"/>
                  </a:lnTo>
                  <a:lnTo>
                    <a:pt x="9171233" y="0"/>
                  </a:lnTo>
                  <a:lnTo>
                    <a:pt x="9171233" y="3283552"/>
                  </a:lnTo>
                  <a:close/>
                </a:path>
              </a:pathLst>
            </a:custGeom>
            <a:solidFill>
              <a:srgbClr val="000000"/>
            </a:solidFill>
          </p:spPr>
        </p:sp>
        <p:sp>
          <p:nvSpPr>
            <p:cNvPr id="10" name="Freeform 10"/>
            <p:cNvSpPr/>
            <p:nvPr/>
          </p:nvSpPr>
          <p:spPr>
            <a:xfrm>
              <a:off x="67310" y="67310"/>
              <a:ext cx="9251243" cy="3363562"/>
            </a:xfrm>
            <a:custGeom>
              <a:avLst/>
              <a:gdLst/>
              <a:ahLst/>
              <a:cxnLst/>
              <a:rect l="l" t="t" r="r" b="b"/>
              <a:pathLst>
                <a:path w="9251243" h="3363562">
                  <a:moveTo>
                    <a:pt x="9183933" y="0"/>
                  </a:moveTo>
                  <a:lnTo>
                    <a:pt x="9183933" y="12700"/>
                  </a:lnTo>
                  <a:lnTo>
                    <a:pt x="9238543" y="12700"/>
                  </a:lnTo>
                  <a:lnTo>
                    <a:pt x="9238543" y="3350862"/>
                  </a:lnTo>
                  <a:lnTo>
                    <a:pt x="12700" y="3350862"/>
                  </a:lnTo>
                  <a:lnTo>
                    <a:pt x="12700" y="3296252"/>
                  </a:lnTo>
                  <a:lnTo>
                    <a:pt x="0" y="3296252"/>
                  </a:lnTo>
                  <a:lnTo>
                    <a:pt x="0" y="3363562"/>
                  </a:lnTo>
                  <a:lnTo>
                    <a:pt x="9251243" y="3363562"/>
                  </a:lnTo>
                  <a:lnTo>
                    <a:pt x="9251243" y="0"/>
                  </a:lnTo>
                  <a:close/>
                </a:path>
              </a:pathLst>
            </a:custGeom>
            <a:solidFill>
              <a:srgbClr val="000000"/>
            </a:solidFill>
          </p:spPr>
        </p:sp>
        <p:sp>
          <p:nvSpPr>
            <p:cNvPr id="11" name="Freeform 11"/>
            <p:cNvSpPr/>
            <p:nvPr/>
          </p:nvSpPr>
          <p:spPr>
            <a:xfrm>
              <a:off x="12700" y="12700"/>
              <a:ext cx="9225843" cy="3338162"/>
            </a:xfrm>
            <a:custGeom>
              <a:avLst/>
              <a:gdLst/>
              <a:ahLst/>
              <a:cxnLst/>
              <a:rect l="l" t="t" r="r" b="b"/>
              <a:pathLst>
                <a:path w="9225843" h="3338162">
                  <a:moveTo>
                    <a:pt x="0" y="0"/>
                  </a:moveTo>
                  <a:lnTo>
                    <a:pt x="9225843" y="0"/>
                  </a:lnTo>
                  <a:lnTo>
                    <a:pt x="9225843" y="3338162"/>
                  </a:lnTo>
                  <a:lnTo>
                    <a:pt x="0" y="3338162"/>
                  </a:lnTo>
                  <a:close/>
                </a:path>
              </a:pathLst>
            </a:custGeom>
            <a:solidFill>
              <a:srgbClr val="FFFFFF"/>
            </a:solidFill>
          </p:spPr>
        </p:sp>
        <p:sp>
          <p:nvSpPr>
            <p:cNvPr id="12" name="Freeform 12"/>
            <p:cNvSpPr/>
            <p:nvPr/>
          </p:nvSpPr>
          <p:spPr>
            <a:xfrm>
              <a:off x="0" y="0"/>
              <a:ext cx="9251243" cy="3363562"/>
            </a:xfrm>
            <a:custGeom>
              <a:avLst/>
              <a:gdLst/>
              <a:ahLst/>
              <a:cxnLst/>
              <a:rect l="l" t="t" r="r" b="b"/>
              <a:pathLst>
                <a:path w="9251243" h="3363562">
                  <a:moveTo>
                    <a:pt x="80010" y="3363562"/>
                  </a:moveTo>
                  <a:lnTo>
                    <a:pt x="9251243" y="3363562"/>
                  </a:lnTo>
                  <a:lnTo>
                    <a:pt x="9251243" y="80010"/>
                  </a:lnTo>
                  <a:lnTo>
                    <a:pt x="9251243" y="67310"/>
                  </a:lnTo>
                  <a:lnTo>
                    <a:pt x="9251243" y="0"/>
                  </a:lnTo>
                  <a:lnTo>
                    <a:pt x="0" y="0"/>
                  </a:lnTo>
                  <a:lnTo>
                    <a:pt x="0" y="3363562"/>
                  </a:lnTo>
                  <a:lnTo>
                    <a:pt x="67310" y="3363562"/>
                  </a:lnTo>
                  <a:lnTo>
                    <a:pt x="80010" y="3363562"/>
                  </a:lnTo>
                  <a:close/>
                  <a:moveTo>
                    <a:pt x="12700" y="12700"/>
                  </a:moveTo>
                  <a:lnTo>
                    <a:pt x="9238543" y="12700"/>
                  </a:lnTo>
                  <a:lnTo>
                    <a:pt x="9238543" y="3350862"/>
                  </a:lnTo>
                  <a:lnTo>
                    <a:pt x="12700" y="3350862"/>
                  </a:lnTo>
                  <a:lnTo>
                    <a:pt x="12700" y="12700"/>
                  </a:lnTo>
                  <a:close/>
                </a:path>
              </a:pathLst>
            </a:custGeom>
            <a:solidFill>
              <a:srgbClr val="000000"/>
            </a:solidFill>
          </p:spPr>
        </p:sp>
      </p:grpSp>
      <p:grpSp>
        <p:nvGrpSpPr>
          <p:cNvPr id="13" name="Group 13"/>
          <p:cNvGrpSpPr/>
          <p:nvPr/>
        </p:nvGrpSpPr>
        <p:grpSpPr>
          <a:xfrm>
            <a:off x="15887985" y="1855253"/>
            <a:ext cx="670561" cy="357158"/>
            <a:chOff x="0" y="0"/>
            <a:chExt cx="805931" cy="429260"/>
          </a:xfrm>
        </p:grpSpPr>
        <p:sp>
          <p:nvSpPr>
            <p:cNvPr id="14" name="Freeform 14"/>
            <p:cNvSpPr/>
            <p:nvPr/>
          </p:nvSpPr>
          <p:spPr>
            <a:xfrm>
              <a:off x="0" y="-5080"/>
              <a:ext cx="805932" cy="434340"/>
            </a:xfrm>
            <a:custGeom>
              <a:avLst/>
              <a:gdLst/>
              <a:ahLst/>
              <a:cxnLst/>
              <a:rect l="l" t="t" r="r" b="b"/>
              <a:pathLst>
                <a:path w="805932" h="434340">
                  <a:moveTo>
                    <a:pt x="788152" y="187960"/>
                  </a:moveTo>
                  <a:lnTo>
                    <a:pt x="526531" y="11430"/>
                  </a:lnTo>
                  <a:cubicBezTo>
                    <a:pt x="508752" y="0"/>
                    <a:pt x="485892" y="3810"/>
                    <a:pt x="473192" y="21590"/>
                  </a:cubicBezTo>
                  <a:cubicBezTo>
                    <a:pt x="461761" y="39370"/>
                    <a:pt x="465571" y="62230"/>
                    <a:pt x="483352" y="74930"/>
                  </a:cubicBezTo>
                  <a:lnTo>
                    <a:pt x="642102" y="181610"/>
                  </a:lnTo>
                  <a:lnTo>
                    <a:pt x="0" y="181610"/>
                  </a:lnTo>
                  <a:lnTo>
                    <a:pt x="0" y="257810"/>
                  </a:lnTo>
                  <a:lnTo>
                    <a:pt x="642102" y="257810"/>
                  </a:lnTo>
                  <a:lnTo>
                    <a:pt x="483352" y="364490"/>
                  </a:lnTo>
                  <a:cubicBezTo>
                    <a:pt x="465572" y="375920"/>
                    <a:pt x="461762" y="400050"/>
                    <a:pt x="473192" y="417830"/>
                  </a:cubicBezTo>
                  <a:cubicBezTo>
                    <a:pt x="480812" y="429260"/>
                    <a:pt x="492242" y="434340"/>
                    <a:pt x="504942" y="434340"/>
                  </a:cubicBezTo>
                  <a:cubicBezTo>
                    <a:pt x="512562" y="434340"/>
                    <a:pt x="520182" y="431800"/>
                    <a:pt x="526532" y="427990"/>
                  </a:cubicBezTo>
                  <a:lnTo>
                    <a:pt x="789422" y="251460"/>
                  </a:lnTo>
                  <a:cubicBezTo>
                    <a:pt x="799582" y="243840"/>
                    <a:pt x="805932" y="232410"/>
                    <a:pt x="805932" y="219710"/>
                  </a:cubicBezTo>
                  <a:cubicBezTo>
                    <a:pt x="805932" y="207010"/>
                    <a:pt x="799582" y="195580"/>
                    <a:pt x="788152" y="187960"/>
                  </a:cubicBezTo>
                  <a:close/>
                </a:path>
              </a:pathLst>
            </a:custGeom>
            <a:solidFill>
              <a:srgbClr val="000000"/>
            </a:solidFill>
          </p:spPr>
        </p:sp>
      </p:grpSp>
      <p:pic>
        <p:nvPicPr>
          <p:cNvPr id="15" name="Picture 15"/>
          <p:cNvPicPr>
            <a:picLocks noChangeAspect="1"/>
          </p:cNvPicPr>
          <p:nvPr/>
        </p:nvPicPr>
        <p:blipFill>
          <a:blip r:embed="rId2"/>
          <a:srcRect/>
          <a:stretch>
            <a:fillRect/>
          </a:stretch>
        </p:blipFill>
        <p:spPr>
          <a:xfrm>
            <a:off x="15306296" y="1594542"/>
            <a:ext cx="1626261" cy="1235739"/>
          </a:xfrm>
          <a:prstGeom prst="rect">
            <a:avLst/>
          </a:prstGeom>
        </p:spPr>
      </p:pic>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3520" y="3390900"/>
            <a:ext cx="15662910" cy="5225415"/>
          </a:xfrm>
          <a:prstGeom prst="rect">
            <a:avLst/>
          </a:prstGeom>
        </p:spPr>
      </p:pic>
      <p:pic>
        <p:nvPicPr>
          <p:cNvPr id="20" name="Picture 22"/>
          <p:cNvPicPr>
            <a:picLocks noChangeAspect="1"/>
          </p:cNvPicPr>
          <p:nvPr/>
        </p:nvPicPr>
        <p:blipFill>
          <a:blip r:embed="rId5"/>
          <a:srcRect/>
          <a:stretch>
            <a:fillRect/>
          </a:stretch>
        </p:blipFill>
        <p:spPr>
          <a:xfrm>
            <a:off x="2101711" y="3826873"/>
            <a:ext cx="5236029" cy="4974227"/>
          </a:xfrm>
          <a:prstGeom prst="rect">
            <a:avLst/>
          </a:prstGeom>
        </p:spPr>
      </p:pic>
      <p:sp>
        <p:nvSpPr>
          <p:cNvPr id="21" name="TextBox 34"/>
          <p:cNvSpPr txBox="1"/>
          <p:nvPr/>
        </p:nvSpPr>
        <p:spPr>
          <a:xfrm>
            <a:off x="1493223" y="1638228"/>
            <a:ext cx="15694198" cy="732155"/>
          </a:xfrm>
          <a:prstGeom prst="rect">
            <a:avLst/>
          </a:prstGeom>
        </p:spPr>
        <p:txBody>
          <a:bodyPr lIns="0" tIns="0" rIns="0" bIns="0" rtlCol="0" anchor="t">
            <a:spAutoFit/>
          </a:bodyPr>
          <a:lstStyle/>
          <a:p>
            <a:pPr>
              <a:lnSpc>
                <a:spcPts val="5710"/>
              </a:lnSpc>
            </a:pPr>
            <a:r>
              <a:rPr lang="en-US" sz="4760" b="1" spc="238">
                <a:solidFill>
                  <a:srgbClr val="000000"/>
                </a:solidFill>
                <a:latin typeface="Prompt Light Bold" panose="00000500000000000000"/>
              </a:rPr>
              <a:t>III. Cài đặt bài toán</a:t>
            </a:r>
            <a:endParaRPr lang="en-US" sz="4760" b="1" spc="238">
              <a:solidFill>
                <a:srgbClr val="000000"/>
              </a:solidFill>
              <a:latin typeface="Prompt Light Bold" panose="00000500000000000000"/>
            </a:endParaRPr>
          </a:p>
        </p:txBody>
      </p:sp>
      <p:sp>
        <p:nvSpPr>
          <p:cNvPr id="23" name="Text Box 22"/>
          <p:cNvSpPr txBox="1"/>
          <p:nvPr/>
        </p:nvSpPr>
        <p:spPr>
          <a:xfrm>
            <a:off x="5562600" y="4229100"/>
            <a:ext cx="4205605" cy="629920"/>
          </a:xfrm>
          <a:prstGeom prst="rect">
            <a:avLst/>
          </a:prstGeom>
          <a:noFill/>
        </p:spPr>
        <p:txBody>
          <a:bodyPr wrap="none" rtlCol="0">
            <a:spAutoFit/>
          </a:bodyPr>
          <a:p>
            <a:r>
              <a:rPr lang="en-US" sz="3500" b="1"/>
              <a:t>Sử dụng 3 thuật toán:</a:t>
            </a:r>
            <a:endParaRPr lang="en-US" sz="3500" b="1"/>
          </a:p>
        </p:txBody>
      </p:sp>
      <p:sp>
        <p:nvSpPr>
          <p:cNvPr id="24" name="Text Box 23"/>
          <p:cNvSpPr txBox="1"/>
          <p:nvPr/>
        </p:nvSpPr>
        <p:spPr>
          <a:xfrm>
            <a:off x="7324090" y="5372100"/>
            <a:ext cx="10012045" cy="2245360"/>
          </a:xfrm>
          <a:prstGeom prst="rect">
            <a:avLst/>
          </a:prstGeom>
          <a:noFill/>
        </p:spPr>
        <p:txBody>
          <a:bodyPr wrap="square" rtlCol="0">
            <a:spAutoFit/>
          </a:bodyPr>
          <a:p>
            <a:pPr marL="342900" indent="-342900" algn="l">
              <a:buFont typeface="+mj-lt"/>
              <a:buAutoNum type="arabicPeriod"/>
            </a:pPr>
            <a:r>
              <a:rPr lang="en-US" sz="3500"/>
              <a:t>Thuật toán tham lam - Greedy</a:t>
            </a:r>
            <a:endParaRPr lang="en-US" sz="3500"/>
          </a:p>
          <a:p>
            <a:pPr marL="342900" indent="-342900" algn="l">
              <a:buFont typeface="+mj-lt"/>
              <a:buAutoNum type="arabicPeriod"/>
            </a:pPr>
            <a:r>
              <a:rPr lang="en-US" sz="3500"/>
              <a:t>Thuật toán thu gọn (hòa nhập) đỉnh  - contraction algorithm</a:t>
            </a:r>
            <a:endParaRPr lang="en-US" sz="3500"/>
          </a:p>
          <a:p>
            <a:pPr marL="342900" indent="-342900" algn="l">
              <a:buFont typeface="+mj-lt"/>
              <a:buAutoNum type="arabicPeriod"/>
            </a:pPr>
            <a:r>
              <a:rPr lang="en-US" sz="3500"/>
              <a:t>Thuật toán tô màu tuần tự</a:t>
            </a:r>
            <a:endParaRPr lang="en-US" sz="350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752809" y="369277"/>
            <a:ext cx="16506491" cy="2010265"/>
            <a:chOff x="0" y="0"/>
            <a:chExt cx="9476951" cy="1154163"/>
          </a:xfrm>
        </p:grpSpPr>
        <p:sp>
          <p:nvSpPr>
            <p:cNvPr id="4" name="Freeform 4"/>
            <p:cNvSpPr/>
            <p:nvPr/>
          </p:nvSpPr>
          <p:spPr>
            <a:xfrm>
              <a:off x="80010" y="80010"/>
              <a:ext cx="9384241" cy="1061453"/>
            </a:xfrm>
            <a:custGeom>
              <a:avLst/>
              <a:gdLst/>
              <a:ahLst/>
              <a:cxnLst/>
              <a:rect l="l" t="t" r="r" b="b"/>
              <a:pathLst>
                <a:path w="9384241" h="1061453">
                  <a:moveTo>
                    <a:pt x="0" y="1006843"/>
                  </a:moveTo>
                  <a:lnTo>
                    <a:pt x="0" y="1061453"/>
                  </a:lnTo>
                  <a:lnTo>
                    <a:pt x="9384241" y="1061453"/>
                  </a:lnTo>
                  <a:lnTo>
                    <a:pt x="9384241" y="0"/>
                  </a:lnTo>
                  <a:lnTo>
                    <a:pt x="9329631" y="0"/>
                  </a:lnTo>
                  <a:lnTo>
                    <a:pt x="9329631" y="1006843"/>
                  </a:lnTo>
                  <a:close/>
                </a:path>
              </a:pathLst>
            </a:custGeom>
            <a:solidFill>
              <a:srgbClr val="FFFFFF"/>
            </a:solidFill>
          </p:spPr>
        </p:sp>
        <p:sp>
          <p:nvSpPr>
            <p:cNvPr id="5" name="Freeform 5"/>
            <p:cNvSpPr/>
            <p:nvPr/>
          </p:nvSpPr>
          <p:spPr>
            <a:xfrm>
              <a:off x="67310" y="67310"/>
              <a:ext cx="9409641" cy="1086853"/>
            </a:xfrm>
            <a:custGeom>
              <a:avLst/>
              <a:gdLst/>
              <a:ahLst/>
              <a:cxnLst/>
              <a:rect l="l" t="t" r="r" b="b"/>
              <a:pathLst>
                <a:path w="9409641" h="1086853">
                  <a:moveTo>
                    <a:pt x="9342331" y="0"/>
                  </a:moveTo>
                  <a:lnTo>
                    <a:pt x="9342331" y="12700"/>
                  </a:lnTo>
                  <a:lnTo>
                    <a:pt x="9396941" y="12700"/>
                  </a:lnTo>
                  <a:lnTo>
                    <a:pt x="9396941" y="1074153"/>
                  </a:lnTo>
                  <a:lnTo>
                    <a:pt x="12700" y="1074153"/>
                  </a:lnTo>
                  <a:lnTo>
                    <a:pt x="12700" y="1019543"/>
                  </a:lnTo>
                  <a:lnTo>
                    <a:pt x="0" y="1019543"/>
                  </a:lnTo>
                  <a:lnTo>
                    <a:pt x="0" y="1086853"/>
                  </a:lnTo>
                  <a:lnTo>
                    <a:pt x="9409641" y="1086853"/>
                  </a:lnTo>
                  <a:lnTo>
                    <a:pt x="9409641" y="0"/>
                  </a:lnTo>
                  <a:close/>
                </a:path>
              </a:pathLst>
            </a:custGeom>
            <a:solidFill>
              <a:srgbClr val="000000"/>
            </a:solidFill>
          </p:spPr>
        </p:sp>
        <p:sp>
          <p:nvSpPr>
            <p:cNvPr id="6" name="Freeform 6"/>
            <p:cNvSpPr/>
            <p:nvPr/>
          </p:nvSpPr>
          <p:spPr>
            <a:xfrm>
              <a:off x="12700" y="12700"/>
              <a:ext cx="9384241" cy="1061453"/>
            </a:xfrm>
            <a:custGeom>
              <a:avLst/>
              <a:gdLst/>
              <a:ahLst/>
              <a:cxnLst/>
              <a:rect l="l" t="t" r="r" b="b"/>
              <a:pathLst>
                <a:path w="9384241" h="1061453">
                  <a:moveTo>
                    <a:pt x="0" y="0"/>
                  </a:moveTo>
                  <a:lnTo>
                    <a:pt x="9384241" y="0"/>
                  </a:lnTo>
                  <a:lnTo>
                    <a:pt x="9384241" y="1061453"/>
                  </a:lnTo>
                  <a:lnTo>
                    <a:pt x="0" y="1061453"/>
                  </a:lnTo>
                  <a:close/>
                </a:path>
              </a:pathLst>
            </a:custGeom>
            <a:solidFill>
              <a:srgbClr val="D1F3C8"/>
            </a:solidFill>
          </p:spPr>
        </p:sp>
        <p:sp>
          <p:nvSpPr>
            <p:cNvPr id="7" name="Freeform 7"/>
            <p:cNvSpPr/>
            <p:nvPr/>
          </p:nvSpPr>
          <p:spPr>
            <a:xfrm>
              <a:off x="0" y="0"/>
              <a:ext cx="9409641" cy="1086853"/>
            </a:xfrm>
            <a:custGeom>
              <a:avLst/>
              <a:gdLst/>
              <a:ahLst/>
              <a:cxnLst/>
              <a:rect l="l" t="t" r="r" b="b"/>
              <a:pathLst>
                <a:path w="9409641" h="1086853">
                  <a:moveTo>
                    <a:pt x="80010" y="1086853"/>
                  </a:moveTo>
                  <a:lnTo>
                    <a:pt x="9409641" y="1086853"/>
                  </a:lnTo>
                  <a:lnTo>
                    <a:pt x="9409641" y="80010"/>
                  </a:lnTo>
                  <a:lnTo>
                    <a:pt x="9409641" y="67310"/>
                  </a:lnTo>
                  <a:lnTo>
                    <a:pt x="9409641" y="0"/>
                  </a:lnTo>
                  <a:lnTo>
                    <a:pt x="0" y="0"/>
                  </a:lnTo>
                  <a:lnTo>
                    <a:pt x="0" y="1086853"/>
                  </a:lnTo>
                  <a:lnTo>
                    <a:pt x="67310" y="1086853"/>
                  </a:lnTo>
                  <a:lnTo>
                    <a:pt x="80010" y="1086853"/>
                  </a:lnTo>
                  <a:close/>
                  <a:moveTo>
                    <a:pt x="12700" y="12700"/>
                  </a:moveTo>
                  <a:lnTo>
                    <a:pt x="9396941" y="12700"/>
                  </a:lnTo>
                  <a:lnTo>
                    <a:pt x="9396941" y="1074153"/>
                  </a:lnTo>
                  <a:lnTo>
                    <a:pt x="12700" y="1074153"/>
                  </a:lnTo>
                  <a:lnTo>
                    <a:pt x="12700" y="12700"/>
                  </a:lnTo>
                  <a:close/>
                </a:path>
              </a:pathLst>
            </a:custGeom>
            <a:solidFill>
              <a:srgbClr val="000000"/>
            </a:solidFill>
          </p:spPr>
        </p:sp>
      </p:grpSp>
      <p:grpSp>
        <p:nvGrpSpPr>
          <p:cNvPr id="8" name="Group 8"/>
          <p:cNvGrpSpPr/>
          <p:nvPr/>
        </p:nvGrpSpPr>
        <p:grpSpPr>
          <a:xfrm>
            <a:off x="816309" y="2783800"/>
            <a:ext cx="16506491" cy="6723655"/>
            <a:chOff x="0" y="0"/>
            <a:chExt cx="9476951" cy="3860285"/>
          </a:xfrm>
        </p:grpSpPr>
        <p:sp>
          <p:nvSpPr>
            <p:cNvPr id="9" name="Freeform 9"/>
            <p:cNvSpPr/>
            <p:nvPr/>
          </p:nvSpPr>
          <p:spPr>
            <a:xfrm>
              <a:off x="80010" y="80010"/>
              <a:ext cx="9384241" cy="3767575"/>
            </a:xfrm>
            <a:custGeom>
              <a:avLst/>
              <a:gdLst/>
              <a:ahLst/>
              <a:cxnLst/>
              <a:rect l="l" t="t" r="r" b="b"/>
              <a:pathLst>
                <a:path w="9384241" h="3767575">
                  <a:moveTo>
                    <a:pt x="0" y="3712965"/>
                  </a:moveTo>
                  <a:lnTo>
                    <a:pt x="0" y="3767575"/>
                  </a:lnTo>
                  <a:lnTo>
                    <a:pt x="9384241" y="3767575"/>
                  </a:lnTo>
                  <a:lnTo>
                    <a:pt x="9384241" y="0"/>
                  </a:lnTo>
                  <a:lnTo>
                    <a:pt x="9329631" y="0"/>
                  </a:lnTo>
                  <a:lnTo>
                    <a:pt x="9329631" y="3712965"/>
                  </a:lnTo>
                  <a:close/>
                </a:path>
              </a:pathLst>
            </a:custGeom>
            <a:solidFill>
              <a:srgbClr val="C3F8E7"/>
            </a:solidFill>
          </p:spPr>
        </p:sp>
        <p:sp>
          <p:nvSpPr>
            <p:cNvPr id="10" name="Freeform 10"/>
            <p:cNvSpPr/>
            <p:nvPr/>
          </p:nvSpPr>
          <p:spPr>
            <a:xfrm>
              <a:off x="67310" y="67310"/>
              <a:ext cx="9409641" cy="3792975"/>
            </a:xfrm>
            <a:custGeom>
              <a:avLst/>
              <a:gdLst/>
              <a:ahLst/>
              <a:cxnLst/>
              <a:rect l="l" t="t" r="r" b="b"/>
              <a:pathLst>
                <a:path w="9409641" h="3792975">
                  <a:moveTo>
                    <a:pt x="9342331" y="0"/>
                  </a:moveTo>
                  <a:lnTo>
                    <a:pt x="9342331" y="12700"/>
                  </a:lnTo>
                  <a:lnTo>
                    <a:pt x="9396941" y="12700"/>
                  </a:lnTo>
                  <a:lnTo>
                    <a:pt x="9396941" y="3780275"/>
                  </a:lnTo>
                  <a:lnTo>
                    <a:pt x="12700" y="3780275"/>
                  </a:lnTo>
                  <a:lnTo>
                    <a:pt x="12700" y="3725665"/>
                  </a:lnTo>
                  <a:lnTo>
                    <a:pt x="0" y="3725665"/>
                  </a:lnTo>
                  <a:lnTo>
                    <a:pt x="0" y="3792975"/>
                  </a:lnTo>
                  <a:lnTo>
                    <a:pt x="9409641" y="3792975"/>
                  </a:lnTo>
                  <a:lnTo>
                    <a:pt x="9409641" y="0"/>
                  </a:lnTo>
                  <a:close/>
                </a:path>
              </a:pathLst>
            </a:custGeom>
            <a:solidFill>
              <a:srgbClr val="000000"/>
            </a:solidFill>
          </p:spPr>
        </p:sp>
        <p:sp>
          <p:nvSpPr>
            <p:cNvPr id="11" name="Freeform 11"/>
            <p:cNvSpPr/>
            <p:nvPr/>
          </p:nvSpPr>
          <p:spPr>
            <a:xfrm>
              <a:off x="12700" y="12700"/>
              <a:ext cx="9384241" cy="3767575"/>
            </a:xfrm>
            <a:custGeom>
              <a:avLst/>
              <a:gdLst/>
              <a:ahLst/>
              <a:cxnLst/>
              <a:rect l="l" t="t" r="r" b="b"/>
              <a:pathLst>
                <a:path w="9384241" h="3767575">
                  <a:moveTo>
                    <a:pt x="0" y="0"/>
                  </a:moveTo>
                  <a:lnTo>
                    <a:pt x="9384241" y="0"/>
                  </a:lnTo>
                  <a:lnTo>
                    <a:pt x="9384241" y="3767575"/>
                  </a:lnTo>
                  <a:lnTo>
                    <a:pt x="0" y="3767575"/>
                  </a:lnTo>
                  <a:close/>
                </a:path>
              </a:pathLst>
            </a:custGeom>
            <a:solidFill>
              <a:srgbClr val="FFFFFF"/>
            </a:solidFill>
          </p:spPr>
        </p:sp>
        <p:sp>
          <p:nvSpPr>
            <p:cNvPr id="12" name="Freeform 12"/>
            <p:cNvSpPr/>
            <p:nvPr/>
          </p:nvSpPr>
          <p:spPr>
            <a:xfrm>
              <a:off x="0" y="0"/>
              <a:ext cx="9409641" cy="3792975"/>
            </a:xfrm>
            <a:custGeom>
              <a:avLst/>
              <a:gdLst/>
              <a:ahLst/>
              <a:cxnLst/>
              <a:rect l="l" t="t" r="r" b="b"/>
              <a:pathLst>
                <a:path w="9409641" h="3792975">
                  <a:moveTo>
                    <a:pt x="80010" y="3792975"/>
                  </a:moveTo>
                  <a:lnTo>
                    <a:pt x="9409641" y="3792975"/>
                  </a:lnTo>
                  <a:lnTo>
                    <a:pt x="9409641" y="80010"/>
                  </a:lnTo>
                  <a:lnTo>
                    <a:pt x="9409641" y="67310"/>
                  </a:lnTo>
                  <a:lnTo>
                    <a:pt x="9409641" y="0"/>
                  </a:lnTo>
                  <a:lnTo>
                    <a:pt x="0" y="0"/>
                  </a:lnTo>
                  <a:lnTo>
                    <a:pt x="0" y="3792975"/>
                  </a:lnTo>
                  <a:lnTo>
                    <a:pt x="67310" y="3792975"/>
                  </a:lnTo>
                  <a:lnTo>
                    <a:pt x="80010" y="3792975"/>
                  </a:lnTo>
                  <a:close/>
                  <a:moveTo>
                    <a:pt x="12700" y="12700"/>
                  </a:moveTo>
                  <a:lnTo>
                    <a:pt x="9396941" y="12700"/>
                  </a:lnTo>
                  <a:lnTo>
                    <a:pt x="9396941" y="3780275"/>
                  </a:lnTo>
                  <a:lnTo>
                    <a:pt x="12700" y="3780275"/>
                  </a:lnTo>
                  <a:lnTo>
                    <a:pt x="12700" y="12700"/>
                  </a:lnTo>
                  <a:close/>
                </a:path>
              </a:pathLst>
            </a:custGeom>
            <a:solidFill>
              <a:srgbClr val="000000"/>
            </a:solidFill>
          </p:spPr>
        </p:sp>
      </p:grpSp>
      <p:sp>
        <p:nvSpPr>
          <p:cNvPr id="14" name="TextBox 14"/>
          <p:cNvSpPr txBox="1"/>
          <p:nvPr/>
        </p:nvSpPr>
        <p:spPr>
          <a:xfrm>
            <a:off x="1273580" y="876569"/>
            <a:ext cx="15739571" cy="947420"/>
          </a:xfrm>
          <a:prstGeom prst="rect">
            <a:avLst/>
          </a:prstGeom>
        </p:spPr>
        <p:txBody>
          <a:bodyPr lIns="0" tIns="0" rIns="0" bIns="0" rtlCol="0" anchor="t">
            <a:spAutoFit/>
          </a:bodyPr>
          <a:lstStyle/>
          <a:p>
            <a:pPr>
              <a:lnSpc>
                <a:spcPts val="7390"/>
              </a:lnSpc>
            </a:pPr>
            <a:r>
              <a:rPr lang="en-US" sz="6160" spc="308" dirty="0">
                <a:solidFill>
                  <a:srgbClr val="000000"/>
                </a:solidFill>
                <a:latin typeface="Prompt Light Bold" panose="00000500000000000000"/>
              </a:rPr>
              <a:t>Thuật toán tham lam - Greedy</a:t>
            </a:r>
            <a:endParaRPr lang="en-US" sz="6160" spc="308" dirty="0">
              <a:solidFill>
                <a:srgbClr val="000000"/>
              </a:solidFill>
              <a:latin typeface="Prompt Light Bold" panose="00000500000000000000"/>
            </a:endParaRPr>
          </a:p>
        </p:txBody>
      </p:sp>
      <p:sp>
        <p:nvSpPr>
          <p:cNvPr id="17" name="Text Box 16"/>
          <p:cNvSpPr txBox="1"/>
          <p:nvPr/>
        </p:nvSpPr>
        <p:spPr>
          <a:xfrm>
            <a:off x="9372600" y="4457700"/>
            <a:ext cx="8397875" cy="3538220"/>
          </a:xfrm>
          <a:prstGeom prst="rect">
            <a:avLst/>
          </a:prstGeom>
          <a:noFill/>
        </p:spPr>
        <p:txBody>
          <a:bodyPr wrap="square" rtlCol="0">
            <a:spAutoFit/>
          </a:bodyPr>
          <a:p>
            <a:pPr algn="l"/>
            <a:r>
              <a:rPr lang="en-US" sz="2800"/>
              <a:t>Ứng dụng nhiều lĩnh vực:</a:t>
            </a:r>
            <a:endParaRPr lang="en-US" sz="2800"/>
          </a:p>
          <a:p>
            <a:pPr marL="800100" lvl="1" indent="-342900" algn="l">
              <a:buAutoNum type="arabicPeriod"/>
            </a:pPr>
            <a:r>
              <a:rPr lang="en-US" sz="2800"/>
              <a:t>	Tối ưu hóa chi phí thời gian....</a:t>
            </a:r>
            <a:endParaRPr lang="en-US" sz="2800"/>
          </a:p>
          <a:p>
            <a:pPr marL="800100" lvl="1" indent="-342900" algn="l">
              <a:buAutoNum type="arabicPeriod"/>
            </a:pPr>
            <a:r>
              <a:rPr lang="en-US" sz="2800"/>
              <a:t>   Điều khiển, quản lý các mạng máy tính.....</a:t>
            </a:r>
            <a:endParaRPr lang="en-US" sz="2800"/>
          </a:p>
          <a:p>
            <a:pPr marL="800100" lvl="1" indent="-342900" algn="l">
              <a:buAutoNum type="arabicPeriod"/>
            </a:pPr>
            <a:r>
              <a:rPr lang="en-US" sz="2800"/>
              <a:t>   Tự động đăng ký phân công việc...</a:t>
            </a:r>
            <a:endParaRPr lang="en-US" sz="2800"/>
          </a:p>
          <a:p>
            <a:pPr marL="800100" lvl="1" indent="-342900" algn="l">
              <a:buAutoNum type="arabicPeriod"/>
            </a:pPr>
            <a:r>
              <a:rPr lang="en-US" sz="2800"/>
              <a:t>    Tối ưu hóa hệ thống lựa chọn và săp xếp</a:t>
            </a:r>
            <a:endParaRPr lang="en-US" sz="2800"/>
          </a:p>
          <a:p>
            <a:pPr marL="800100" lvl="1" indent="-342900" algn="l">
              <a:buAutoNum type="arabicPeriod"/>
            </a:pPr>
            <a:r>
              <a:rPr lang="en-US" sz="2800"/>
              <a:t>     Giải quyết các vấn đề trong các lĩnh vực kỹ thuật..... </a:t>
            </a:r>
            <a:endParaRPr lang="en-US" sz="2800"/>
          </a:p>
          <a:p>
            <a:pPr marL="342900" indent="-342900" algn="l"/>
            <a:r>
              <a:rPr lang="en-US" sz="2800"/>
              <a:t>	</a:t>
            </a:r>
            <a:endParaRPr lang="en-US" sz="2800"/>
          </a:p>
        </p:txBody>
      </p:sp>
      <p:pic>
        <p:nvPicPr>
          <p:cNvPr id="13" name="Picture 12"/>
          <p:cNvPicPr>
            <a:picLocks noChangeAspect="1"/>
          </p:cNvPicPr>
          <p:nvPr/>
        </p:nvPicPr>
        <p:blipFill>
          <a:blip r:embed="rId2"/>
          <a:stretch>
            <a:fillRect/>
          </a:stretch>
        </p:blipFill>
        <p:spPr>
          <a:xfrm>
            <a:off x="914400" y="3086100"/>
            <a:ext cx="8425815" cy="6002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a:off x="752809" y="369277"/>
            <a:ext cx="16506491" cy="2010265"/>
            <a:chOff x="0" y="0"/>
            <a:chExt cx="9476951" cy="1154163"/>
          </a:xfrm>
        </p:grpSpPr>
        <p:sp>
          <p:nvSpPr>
            <p:cNvPr id="4" name="Freeform 4"/>
            <p:cNvSpPr/>
            <p:nvPr/>
          </p:nvSpPr>
          <p:spPr>
            <a:xfrm>
              <a:off x="80010" y="80010"/>
              <a:ext cx="9384241" cy="1061453"/>
            </a:xfrm>
            <a:custGeom>
              <a:avLst/>
              <a:gdLst/>
              <a:ahLst/>
              <a:cxnLst/>
              <a:rect l="l" t="t" r="r" b="b"/>
              <a:pathLst>
                <a:path w="9384241" h="1061453">
                  <a:moveTo>
                    <a:pt x="0" y="1006843"/>
                  </a:moveTo>
                  <a:lnTo>
                    <a:pt x="0" y="1061453"/>
                  </a:lnTo>
                  <a:lnTo>
                    <a:pt x="9384241" y="1061453"/>
                  </a:lnTo>
                  <a:lnTo>
                    <a:pt x="9384241" y="0"/>
                  </a:lnTo>
                  <a:lnTo>
                    <a:pt x="9329631" y="0"/>
                  </a:lnTo>
                  <a:lnTo>
                    <a:pt x="9329631" y="1006843"/>
                  </a:lnTo>
                  <a:close/>
                </a:path>
              </a:pathLst>
            </a:custGeom>
            <a:solidFill>
              <a:srgbClr val="FFFFFF"/>
            </a:solidFill>
          </p:spPr>
        </p:sp>
        <p:sp>
          <p:nvSpPr>
            <p:cNvPr id="5" name="Freeform 5"/>
            <p:cNvSpPr/>
            <p:nvPr/>
          </p:nvSpPr>
          <p:spPr>
            <a:xfrm>
              <a:off x="67310" y="67310"/>
              <a:ext cx="9409641" cy="1086853"/>
            </a:xfrm>
            <a:custGeom>
              <a:avLst/>
              <a:gdLst/>
              <a:ahLst/>
              <a:cxnLst/>
              <a:rect l="l" t="t" r="r" b="b"/>
              <a:pathLst>
                <a:path w="9409641" h="1086853">
                  <a:moveTo>
                    <a:pt x="9342331" y="0"/>
                  </a:moveTo>
                  <a:lnTo>
                    <a:pt x="9342331" y="12700"/>
                  </a:lnTo>
                  <a:lnTo>
                    <a:pt x="9396941" y="12700"/>
                  </a:lnTo>
                  <a:lnTo>
                    <a:pt x="9396941" y="1074153"/>
                  </a:lnTo>
                  <a:lnTo>
                    <a:pt x="12700" y="1074153"/>
                  </a:lnTo>
                  <a:lnTo>
                    <a:pt x="12700" y="1019543"/>
                  </a:lnTo>
                  <a:lnTo>
                    <a:pt x="0" y="1019543"/>
                  </a:lnTo>
                  <a:lnTo>
                    <a:pt x="0" y="1086853"/>
                  </a:lnTo>
                  <a:lnTo>
                    <a:pt x="9409641" y="1086853"/>
                  </a:lnTo>
                  <a:lnTo>
                    <a:pt x="9409641" y="0"/>
                  </a:lnTo>
                  <a:close/>
                </a:path>
              </a:pathLst>
            </a:custGeom>
            <a:solidFill>
              <a:srgbClr val="000000"/>
            </a:solidFill>
          </p:spPr>
        </p:sp>
        <p:sp>
          <p:nvSpPr>
            <p:cNvPr id="6" name="Freeform 6"/>
            <p:cNvSpPr/>
            <p:nvPr/>
          </p:nvSpPr>
          <p:spPr>
            <a:xfrm>
              <a:off x="12700" y="12700"/>
              <a:ext cx="9384241" cy="1061453"/>
            </a:xfrm>
            <a:custGeom>
              <a:avLst/>
              <a:gdLst/>
              <a:ahLst/>
              <a:cxnLst/>
              <a:rect l="l" t="t" r="r" b="b"/>
              <a:pathLst>
                <a:path w="9384241" h="1061453">
                  <a:moveTo>
                    <a:pt x="0" y="0"/>
                  </a:moveTo>
                  <a:lnTo>
                    <a:pt x="9384241" y="0"/>
                  </a:lnTo>
                  <a:lnTo>
                    <a:pt x="9384241" y="1061453"/>
                  </a:lnTo>
                  <a:lnTo>
                    <a:pt x="0" y="1061453"/>
                  </a:lnTo>
                  <a:close/>
                </a:path>
              </a:pathLst>
            </a:custGeom>
            <a:solidFill>
              <a:srgbClr val="D1F3C8"/>
            </a:solidFill>
          </p:spPr>
        </p:sp>
        <p:sp>
          <p:nvSpPr>
            <p:cNvPr id="7" name="Freeform 7"/>
            <p:cNvSpPr/>
            <p:nvPr/>
          </p:nvSpPr>
          <p:spPr>
            <a:xfrm>
              <a:off x="0" y="0"/>
              <a:ext cx="9409641" cy="1086853"/>
            </a:xfrm>
            <a:custGeom>
              <a:avLst/>
              <a:gdLst/>
              <a:ahLst/>
              <a:cxnLst/>
              <a:rect l="l" t="t" r="r" b="b"/>
              <a:pathLst>
                <a:path w="9409641" h="1086853">
                  <a:moveTo>
                    <a:pt x="80010" y="1086853"/>
                  </a:moveTo>
                  <a:lnTo>
                    <a:pt x="9409641" y="1086853"/>
                  </a:lnTo>
                  <a:lnTo>
                    <a:pt x="9409641" y="80010"/>
                  </a:lnTo>
                  <a:lnTo>
                    <a:pt x="9409641" y="67310"/>
                  </a:lnTo>
                  <a:lnTo>
                    <a:pt x="9409641" y="0"/>
                  </a:lnTo>
                  <a:lnTo>
                    <a:pt x="0" y="0"/>
                  </a:lnTo>
                  <a:lnTo>
                    <a:pt x="0" y="1086853"/>
                  </a:lnTo>
                  <a:lnTo>
                    <a:pt x="67310" y="1086853"/>
                  </a:lnTo>
                  <a:lnTo>
                    <a:pt x="80010" y="1086853"/>
                  </a:lnTo>
                  <a:close/>
                  <a:moveTo>
                    <a:pt x="12700" y="12700"/>
                  </a:moveTo>
                  <a:lnTo>
                    <a:pt x="9396941" y="12700"/>
                  </a:lnTo>
                  <a:lnTo>
                    <a:pt x="9396941" y="1074153"/>
                  </a:lnTo>
                  <a:lnTo>
                    <a:pt x="12700" y="1074153"/>
                  </a:lnTo>
                  <a:lnTo>
                    <a:pt x="12700" y="12700"/>
                  </a:lnTo>
                  <a:close/>
                </a:path>
              </a:pathLst>
            </a:custGeom>
            <a:solidFill>
              <a:srgbClr val="000000"/>
            </a:solidFill>
          </p:spPr>
        </p:sp>
      </p:grpSp>
      <p:grpSp>
        <p:nvGrpSpPr>
          <p:cNvPr id="8" name="Group 8"/>
          <p:cNvGrpSpPr/>
          <p:nvPr/>
        </p:nvGrpSpPr>
        <p:grpSpPr>
          <a:xfrm>
            <a:off x="752809" y="2806660"/>
            <a:ext cx="16506491" cy="6723655"/>
            <a:chOff x="0" y="0"/>
            <a:chExt cx="9476951" cy="3860285"/>
          </a:xfrm>
        </p:grpSpPr>
        <p:sp>
          <p:nvSpPr>
            <p:cNvPr id="9" name="Freeform 9"/>
            <p:cNvSpPr/>
            <p:nvPr/>
          </p:nvSpPr>
          <p:spPr>
            <a:xfrm>
              <a:off x="80010" y="80010"/>
              <a:ext cx="9384241" cy="3767575"/>
            </a:xfrm>
            <a:custGeom>
              <a:avLst/>
              <a:gdLst/>
              <a:ahLst/>
              <a:cxnLst/>
              <a:rect l="l" t="t" r="r" b="b"/>
              <a:pathLst>
                <a:path w="9384241" h="3767575">
                  <a:moveTo>
                    <a:pt x="0" y="3712965"/>
                  </a:moveTo>
                  <a:lnTo>
                    <a:pt x="0" y="3767575"/>
                  </a:lnTo>
                  <a:lnTo>
                    <a:pt x="9384241" y="3767575"/>
                  </a:lnTo>
                  <a:lnTo>
                    <a:pt x="9384241" y="0"/>
                  </a:lnTo>
                  <a:lnTo>
                    <a:pt x="9329631" y="0"/>
                  </a:lnTo>
                  <a:lnTo>
                    <a:pt x="9329631" y="3712965"/>
                  </a:lnTo>
                  <a:close/>
                </a:path>
              </a:pathLst>
            </a:custGeom>
            <a:solidFill>
              <a:srgbClr val="C3F8E7"/>
            </a:solidFill>
          </p:spPr>
        </p:sp>
        <p:sp>
          <p:nvSpPr>
            <p:cNvPr id="10" name="Freeform 10"/>
            <p:cNvSpPr/>
            <p:nvPr/>
          </p:nvSpPr>
          <p:spPr>
            <a:xfrm>
              <a:off x="67310" y="67310"/>
              <a:ext cx="9409641" cy="3792975"/>
            </a:xfrm>
            <a:custGeom>
              <a:avLst/>
              <a:gdLst/>
              <a:ahLst/>
              <a:cxnLst/>
              <a:rect l="l" t="t" r="r" b="b"/>
              <a:pathLst>
                <a:path w="9409641" h="3792975">
                  <a:moveTo>
                    <a:pt x="9342331" y="0"/>
                  </a:moveTo>
                  <a:lnTo>
                    <a:pt x="9342331" y="12700"/>
                  </a:lnTo>
                  <a:lnTo>
                    <a:pt x="9396941" y="12700"/>
                  </a:lnTo>
                  <a:lnTo>
                    <a:pt x="9396941" y="3780275"/>
                  </a:lnTo>
                  <a:lnTo>
                    <a:pt x="12700" y="3780275"/>
                  </a:lnTo>
                  <a:lnTo>
                    <a:pt x="12700" y="3725665"/>
                  </a:lnTo>
                  <a:lnTo>
                    <a:pt x="0" y="3725665"/>
                  </a:lnTo>
                  <a:lnTo>
                    <a:pt x="0" y="3792975"/>
                  </a:lnTo>
                  <a:lnTo>
                    <a:pt x="9409641" y="3792975"/>
                  </a:lnTo>
                  <a:lnTo>
                    <a:pt x="9409641" y="0"/>
                  </a:lnTo>
                  <a:close/>
                </a:path>
              </a:pathLst>
            </a:custGeom>
            <a:solidFill>
              <a:srgbClr val="000000"/>
            </a:solidFill>
          </p:spPr>
        </p:sp>
        <p:sp>
          <p:nvSpPr>
            <p:cNvPr id="11" name="Freeform 11"/>
            <p:cNvSpPr/>
            <p:nvPr/>
          </p:nvSpPr>
          <p:spPr>
            <a:xfrm>
              <a:off x="12700" y="12700"/>
              <a:ext cx="9384241" cy="3767575"/>
            </a:xfrm>
            <a:custGeom>
              <a:avLst/>
              <a:gdLst/>
              <a:ahLst/>
              <a:cxnLst/>
              <a:rect l="l" t="t" r="r" b="b"/>
              <a:pathLst>
                <a:path w="9384241" h="3767575">
                  <a:moveTo>
                    <a:pt x="0" y="0"/>
                  </a:moveTo>
                  <a:lnTo>
                    <a:pt x="9384241" y="0"/>
                  </a:lnTo>
                  <a:lnTo>
                    <a:pt x="9384241" y="3767575"/>
                  </a:lnTo>
                  <a:lnTo>
                    <a:pt x="0" y="3767575"/>
                  </a:lnTo>
                  <a:close/>
                </a:path>
              </a:pathLst>
            </a:custGeom>
            <a:solidFill>
              <a:srgbClr val="FFFFFF"/>
            </a:solidFill>
          </p:spPr>
        </p:sp>
        <p:sp>
          <p:nvSpPr>
            <p:cNvPr id="12" name="Freeform 12"/>
            <p:cNvSpPr/>
            <p:nvPr/>
          </p:nvSpPr>
          <p:spPr>
            <a:xfrm>
              <a:off x="0" y="0"/>
              <a:ext cx="9409641" cy="3792975"/>
            </a:xfrm>
            <a:custGeom>
              <a:avLst/>
              <a:gdLst/>
              <a:ahLst/>
              <a:cxnLst/>
              <a:rect l="l" t="t" r="r" b="b"/>
              <a:pathLst>
                <a:path w="9409641" h="3792975">
                  <a:moveTo>
                    <a:pt x="80010" y="3792975"/>
                  </a:moveTo>
                  <a:lnTo>
                    <a:pt x="9409641" y="3792975"/>
                  </a:lnTo>
                  <a:lnTo>
                    <a:pt x="9409641" y="80010"/>
                  </a:lnTo>
                  <a:lnTo>
                    <a:pt x="9409641" y="67310"/>
                  </a:lnTo>
                  <a:lnTo>
                    <a:pt x="9409641" y="0"/>
                  </a:lnTo>
                  <a:lnTo>
                    <a:pt x="0" y="0"/>
                  </a:lnTo>
                  <a:lnTo>
                    <a:pt x="0" y="3792975"/>
                  </a:lnTo>
                  <a:lnTo>
                    <a:pt x="67310" y="3792975"/>
                  </a:lnTo>
                  <a:lnTo>
                    <a:pt x="80010" y="3792975"/>
                  </a:lnTo>
                  <a:close/>
                  <a:moveTo>
                    <a:pt x="12700" y="12700"/>
                  </a:moveTo>
                  <a:lnTo>
                    <a:pt x="9396941" y="12700"/>
                  </a:lnTo>
                  <a:lnTo>
                    <a:pt x="9396941" y="3780275"/>
                  </a:lnTo>
                  <a:lnTo>
                    <a:pt x="12700" y="3780275"/>
                  </a:lnTo>
                  <a:lnTo>
                    <a:pt x="12700" y="12700"/>
                  </a:lnTo>
                  <a:close/>
                </a:path>
              </a:pathLst>
            </a:custGeom>
            <a:solidFill>
              <a:srgbClr val="000000"/>
            </a:solidFill>
          </p:spPr>
        </p:sp>
      </p:grpSp>
      <p:sp>
        <p:nvSpPr>
          <p:cNvPr id="14" name="TextBox 14"/>
          <p:cNvSpPr txBox="1"/>
          <p:nvPr/>
        </p:nvSpPr>
        <p:spPr>
          <a:xfrm>
            <a:off x="1066570" y="952769"/>
            <a:ext cx="15739571" cy="768985"/>
          </a:xfrm>
          <a:prstGeom prst="rect">
            <a:avLst/>
          </a:prstGeom>
        </p:spPr>
        <p:txBody>
          <a:bodyPr lIns="0" tIns="0" rIns="0" bIns="0" rtlCol="0" anchor="t">
            <a:spAutoFit/>
          </a:bodyPr>
          <a:lstStyle/>
          <a:p>
            <a:pPr indent="0" algn="l">
              <a:buFont typeface="+mj-lt"/>
              <a:buNone/>
            </a:pPr>
            <a:r>
              <a:rPr lang="en-US" sz="5000">
                <a:sym typeface="+mn-ea"/>
              </a:rPr>
              <a:t>Thuật toán thu gọn (hòa nhập) đỉnh  - contraction algorithm</a:t>
            </a:r>
            <a:endParaRPr lang="en-US" sz="5000" spc="308" dirty="0">
              <a:solidFill>
                <a:srgbClr val="000000"/>
              </a:solidFill>
              <a:latin typeface="Prompt Light Bold" panose="00000500000000000000"/>
            </a:endParaRPr>
          </a:p>
        </p:txBody>
      </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699260" y="2395855"/>
            <a:ext cx="5718175" cy="7376795"/>
          </a:xfrm>
          <a:prstGeom prst="rect">
            <a:avLst/>
          </a:prstGeom>
        </p:spPr>
      </p:pic>
      <p:sp>
        <p:nvSpPr>
          <p:cNvPr id="15" name="Text Box 14"/>
          <p:cNvSpPr txBox="1"/>
          <p:nvPr/>
        </p:nvSpPr>
        <p:spPr>
          <a:xfrm>
            <a:off x="1143000" y="3238500"/>
            <a:ext cx="5911850" cy="5631180"/>
          </a:xfrm>
          <a:prstGeom prst="rect">
            <a:avLst/>
          </a:prstGeom>
          <a:noFill/>
        </p:spPr>
        <p:txBody>
          <a:bodyPr wrap="square" rtlCol="0">
            <a:spAutoFit/>
          </a:bodyPr>
          <a:p>
            <a:pPr algn="l"/>
            <a:endParaRPr lang="en-US" sz="3000"/>
          </a:p>
          <a:p>
            <a:pPr marL="457200" indent="-457200" algn="l">
              <a:buFont typeface="Wingdings" panose="05000000000000000000" charset="0"/>
              <a:buChar char="Ø"/>
            </a:pPr>
            <a:r>
              <a:rPr lang="en-US" sz="3000"/>
              <a:t>Là một thuật toán được sử dụng trong lý thuyết đồ thị để giảm kích thước của đồ thị bằng cách gộp các đỉnh thành một đỉnh duy nhất. Phương pháp này giúp giảm độ phức tạp tính toán và cải thiện hiệu suất của các thuật toán trên đồ thị.</a:t>
            </a:r>
            <a:endParaRPr lang="en-US" sz="3000"/>
          </a:p>
          <a:p>
            <a:pPr marL="457200" indent="-457200" algn="l">
              <a:buFont typeface="Wingdings" panose="05000000000000000000" charset="0"/>
              <a:buChar char="Ø"/>
            </a:pPr>
            <a:r>
              <a:rPr lang="en-US" sz="3000"/>
              <a:t>Được áp dụng khi ta có một đồ thị lớn và muốn giảm số lượng đỉnh trong đồ thị đó</a:t>
            </a:r>
            <a:endParaRPr lang="en-US" sz="3000"/>
          </a:p>
        </p:txBody>
      </p:sp>
      <p:pic>
        <p:nvPicPr>
          <p:cNvPr id="17" name="Picture 16"/>
          <p:cNvPicPr>
            <a:picLocks noChangeAspect="1"/>
          </p:cNvPicPr>
          <p:nvPr/>
        </p:nvPicPr>
        <p:blipFill>
          <a:blip r:embed="rId4"/>
          <a:stretch>
            <a:fillRect/>
          </a:stretch>
        </p:blipFill>
        <p:spPr>
          <a:xfrm>
            <a:off x="8686800" y="3162300"/>
            <a:ext cx="7645400" cy="56699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3561</Words>
  <Application>WPS Presentation</Application>
  <PresentationFormat>Custom</PresentationFormat>
  <Paragraphs>124</Paragraphs>
  <Slides>12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12</vt:i4>
      </vt:variant>
    </vt:vector>
  </HeadingPairs>
  <TitlesOfParts>
    <vt:vector size="27" baseType="lpstr">
      <vt:lpstr>Arial</vt:lpstr>
      <vt:lpstr>SimSun</vt:lpstr>
      <vt:lpstr>Wingdings</vt:lpstr>
      <vt:lpstr>Prompt Light Bold</vt:lpstr>
      <vt:lpstr>Prompt Light</vt:lpstr>
      <vt:lpstr>Arial Rounded MT Bold</vt:lpstr>
      <vt:lpstr>Be Vietnam</vt:lpstr>
      <vt:lpstr>Prompt Medium</vt:lpstr>
      <vt:lpstr>Public Sans Bold</vt:lpstr>
      <vt:lpstr>Public Sans</vt:lpstr>
      <vt:lpstr>Wingdings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trình Hôm nay</dc:title>
  <dc:creator>DUC DANG</dc:creator>
  <cp:lastModifiedBy>Trung Phạm</cp:lastModifiedBy>
  <cp:revision>9</cp:revision>
  <dcterms:created xsi:type="dcterms:W3CDTF">2006-08-16T00:00:00Z</dcterms:created>
  <dcterms:modified xsi:type="dcterms:W3CDTF">2023-06-14T15:22:31Z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33245BE7E2EB4E45A5505FD861766363</vt:lpwstr>
  </property>
  <property fmtid="{D5CDD505-2E9C-101B-9397-08002B2CF9AE}" pid="3" name="KSOProductBuildVer">
    <vt:lpwstr>1033-11.2.0.11537</vt:lpwstr>
  </property>
</Properties>
</file>